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72" r:id="rId3"/>
    <p:sldId id="264" r:id="rId4"/>
    <p:sldId id="265" r:id="rId5"/>
    <p:sldId id="266" r:id="rId6"/>
    <p:sldId id="267" r:id="rId7"/>
    <p:sldId id="268" r:id="rId8"/>
    <p:sldId id="269" r:id="rId9"/>
    <p:sldId id="270" r:id="rId10"/>
    <p:sldId id="271" r:id="rId11"/>
    <p:sldId id="273" r:id="rId12"/>
    <p:sldId id="276" r:id="rId13"/>
    <p:sldId id="274" r:id="rId14"/>
    <p:sldId id="275" r:id="rId15"/>
    <p:sldId id="281" r:id="rId16"/>
    <p:sldId id="277" r:id="rId17"/>
    <p:sldId id="278" r:id="rId18"/>
    <p:sldId id="279" r:id="rId19"/>
    <p:sldId id="280" r:id="rId20"/>
    <p:sldId id="282" r:id="rId21"/>
    <p:sldId id="290" r:id="rId22"/>
    <p:sldId id="296" r:id="rId23"/>
    <p:sldId id="291" r:id="rId24"/>
    <p:sldId id="294" r:id="rId25"/>
    <p:sldId id="295" r:id="rId26"/>
    <p:sldId id="292" r:id="rId27"/>
    <p:sldId id="293" r:id="rId28"/>
    <p:sldId id="285" r:id="rId29"/>
    <p:sldId id="286" r:id="rId30"/>
    <p:sldId id="297" r:id="rId31"/>
    <p:sldId id="298" r:id="rId32"/>
    <p:sldId id="307" r:id="rId33"/>
    <p:sldId id="308" r:id="rId34"/>
    <p:sldId id="303" r:id="rId35"/>
    <p:sldId id="304" r:id="rId36"/>
    <p:sldId id="305" r:id="rId37"/>
    <p:sldId id="299" r:id="rId38"/>
    <p:sldId id="300" r:id="rId39"/>
    <p:sldId id="301" r:id="rId40"/>
    <p:sldId id="302" r:id="rId41"/>
    <p:sldId id="309" r:id="rId42"/>
    <p:sldId id="310" r:id="rId43"/>
    <p:sldId id="311" r:id="rId44"/>
    <p:sldId id="312" r:id="rId45"/>
    <p:sldId id="288" r:id="rId46"/>
    <p:sldId id="261" r:id="rId4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4E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2" autoAdjust="0"/>
    <p:restoredTop sz="86420" autoAdjust="0"/>
  </p:normalViewPr>
  <p:slideViewPr>
    <p:cSldViewPr>
      <p:cViewPr varScale="1">
        <p:scale>
          <a:sx n="55" d="100"/>
          <a:sy n="55" d="100"/>
        </p:scale>
        <p:origin x="-782" y="-62"/>
      </p:cViewPr>
      <p:guideLst>
        <p:guide orient="horz" pos="2160"/>
        <p:guide pos="2880"/>
      </p:guideLst>
    </p:cSldViewPr>
  </p:slideViewPr>
  <p:outlineViewPr>
    <p:cViewPr>
      <p:scale>
        <a:sx n="33" d="100"/>
        <a:sy n="33" d="100"/>
      </p:scale>
      <p:origin x="0" y="5441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ata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60344-08CB-4C52-994E-A4B1C3A10E52}"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sl-SI"/>
        </a:p>
      </dgm:t>
    </dgm:pt>
    <dgm:pt modelId="{7BF03943-4B2B-4C84-829A-12BAF1A490FB}">
      <dgm:prSet/>
      <dgm:spPr/>
      <dgm:t>
        <a:bodyPr/>
        <a:lstStyle/>
        <a:p>
          <a:pPr rtl="0"/>
          <a:r>
            <a:rPr lang="sl-SI" noProof="0" dirty="0" smtClean="0"/>
            <a:t>1. </a:t>
          </a:r>
          <a:r>
            <a:rPr lang="en-US" noProof="0" dirty="0" smtClean="0"/>
            <a:t>Main steps in establishing a production chain</a:t>
          </a:r>
          <a:endParaRPr lang="en-US" noProof="0" dirty="0"/>
        </a:p>
      </dgm:t>
    </dgm:pt>
    <dgm:pt modelId="{CAFE7E01-101E-4665-8AF8-A8DFD6EECF06}" type="parTrans" cxnId="{404FA962-FCAF-4423-A252-10FC4F78E9E6}">
      <dgm:prSet/>
      <dgm:spPr/>
      <dgm:t>
        <a:bodyPr/>
        <a:lstStyle/>
        <a:p>
          <a:endParaRPr lang="sl-SI"/>
        </a:p>
      </dgm:t>
    </dgm:pt>
    <dgm:pt modelId="{4A98D9F1-0E5B-406B-8D0E-86A3054B07B7}" type="sibTrans" cxnId="{404FA962-FCAF-4423-A252-10FC4F78E9E6}">
      <dgm:prSet/>
      <dgm:spPr/>
      <dgm:t>
        <a:bodyPr/>
        <a:lstStyle/>
        <a:p>
          <a:endParaRPr lang="sl-SI"/>
        </a:p>
      </dgm:t>
    </dgm:pt>
    <dgm:pt modelId="{E0FFC909-A2D3-49A6-A98F-2E300C7D3BDA}">
      <dgm:prSet/>
      <dgm:spPr/>
      <dgm:t>
        <a:bodyPr/>
        <a:lstStyle/>
        <a:p>
          <a:pPr rtl="0"/>
          <a:r>
            <a:rPr lang="sl-SI" noProof="0" dirty="0" smtClean="0"/>
            <a:t>2. </a:t>
          </a:r>
          <a:r>
            <a:rPr lang="en-US" noProof="0" dirty="0" smtClean="0"/>
            <a:t>Technical requirements for establishing a production chain</a:t>
          </a:r>
          <a:endParaRPr lang="en-US" noProof="0" dirty="0"/>
        </a:p>
      </dgm:t>
    </dgm:pt>
    <dgm:pt modelId="{3C2B8571-C873-4303-8651-A14B1BF3F88F}" type="parTrans" cxnId="{739F293F-F7F1-4382-97AD-E022AD80F1FD}">
      <dgm:prSet/>
      <dgm:spPr/>
      <dgm:t>
        <a:bodyPr/>
        <a:lstStyle/>
        <a:p>
          <a:endParaRPr lang="sl-SI"/>
        </a:p>
      </dgm:t>
    </dgm:pt>
    <dgm:pt modelId="{56756BFF-5058-401C-890A-1192E4F96CDB}" type="sibTrans" cxnId="{739F293F-F7F1-4382-97AD-E022AD80F1FD}">
      <dgm:prSet/>
      <dgm:spPr/>
      <dgm:t>
        <a:bodyPr/>
        <a:lstStyle/>
        <a:p>
          <a:endParaRPr lang="sl-SI"/>
        </a:p>
      </dgm:t>
    </dgm:pt>
    <dgm:pt modelId="{6A05214D-93BF-4ABD-84CB-131F5B68B454}">
      <dgm:prSet/>
      <dgm:spPr/>
      <dgm:t>
        <a:bodyPr/>
        <a:lstStyle/>
        <a:p>
          <a:pPr rtl="0"/>
          <a:r>
            <a:rPr lang="sl-SI" noProof="0" dirty="0" smtClean="0"/>
            <a:t>3. </a:t>
          </a:r>
          <a:r>
            <a:rPr lang="en-US" noProof="0" dirty="0" smtClean="0"/>
            <a:t>Compliance with EU legislation and sustainability issues</a:t>
          </a:r>
          <a:endParaRPr lang="en-US" noProof="0" dirty="0"/>
        </a:p>
      </dgm:t>
    </dgm:pt>
    <dgm:pt modelId="{C8B8E560-C140-4C53-B4EB-1EB7CC1AE2B4}" type="parTrans" cxnId="{501ED561-11CB-4041-8F90-9BD67D7781A0}">
      <dgm:prSet/>
      <dgm:spPr/>
      <dgm:t>
        <a:bodyPr/>
        <a:lstStyle/>
        <a:p>
          <a:endParaRPr lang="sl-SI"/>
        </a:p>
      </dgm:t>
    </dgm:pt>
    <dgm:pt modelId="{6845F97D-6475-4732-8075-F918ED7416ED}" type="sibTrans" cxnId="{501ED561-11CB-4041-8F90-9BD67D7781A0}">
      <dgm:prSet/>
      <dgm:spPr/>
      <dgm:t>
        <a:bodyPr/>
        <a:lstStyle/>
        <a:p>
          <a:endParaRPr lang="sl-SI"/>
        </a:p>
      </dgm:t>
    </dgm:pt>
    <dgm:pt modelId="{B676A1EB-CD93-4CF2-A409-E37C8F8393AF}">
      <dgm:prSet/>
      <dgm:spPr/>
      <dgm:t>
        <a:bodyPr/>
        <a:lstStyle/>
        <a:p>
          <a:pPr rtl="0"/>
          <a:r>
            <a:rPr lang="sl-SI" noProof="0" dirty="0" smtClean="0"/>
            <a:t>4. </a:t>
          </a:r>
          <a:r>
            <a:rPr lang="en-US" noProof="0" dirty="0" smtClean="0"/>
            <a:t>Main problems and barriers</a:t>
          </a:r>
          <a:endParaRPr lang="en-US" noProof="0" dirty="0"/>
        </a:p>
      </dgm:t>
    </dgm:pt>
    <dgm:pt modelId="{14F8DDDE-6DFE-4AD8-BE28-59CAE0B7CC6F}" type="parTrans" cxnId="{06F655AB-EE35-4492-BE4E-EF65F7F3E996}">
      <dgm:prSet/>
      <dgm:spPr/>
      <dgm:t>
        <a:bodyPr/>
        <a:lstStyle/>
        <a:p>
          <a:endParaRPr lang="sl-SI"/>
        </a:p>
      </dgm:t>
    </dgm:pt>
    <dgm:pt modelId="{3132C639-BE03-4286-9079-E4F5FC83A1C6}" type="sibTrans" cxnId="{06F655AB-EE35-4492-BE4E-EF65F7F3E996}">
      <dgm:prSet/>
      <dgm:spPr/>
      <dgm:t>
        <a:bodyPr/>
        <a:lstStyle/>
        <a:p>
          <a:endParaRPr lang="sl-SI"/>
        </a:p>
      </dgm:t>
    </dgm:pt>
    <dgm:pt modelId="{DBEAFCB8-7A27-4BA9-8F88-67F06F0DCA49}">
      <dgm:prSet/>
      <dgm:spPr/>
      <dgm:t>
        <a:bodyPr/>
        <a:lstStyle/>
        <a:p>
          <a:pPr rtl="0"/>
          <a:r>
            <a:rPr lang="sl-SI" noProof="0" dirty="0" smtClean="0"/>
            <a:t>5. </a:t>
          </a:r>
          <a:r>
            <a:rPr lang="en-US" noProof="0" dirty="0" smtClean="0"/>
            <a:t>Alternative solutions to identified problems and barriers</a:t>
          </a:r>
          <a:endParaRPr lang="en-US" noProof="0" dirty="0"/>
        </a:p>
      </dgm:t>
    </dgm:pt>
    <dgm:pt modelId="{997D890D-84C0-4CC0-92E8-E509C9DB639B}" type="parTrans" cxnId="{EAC2A789-D42C-4960-8FF4-47F4DBA9F6D8}">
      <dgm:prSet/>
      <dgm:spPr/>
      <dgm:t>
        <a:bodyPr/>
        <a:lstStyle/>
        <a:p>
          <a:endParaRPr lang="sl-SI"/>
        </a:p>
      </dgm:t>
    </dgm:pt>
    <dgm:pt modelId="{5DB570FB-C979-4CA8-B7E5-1FFB79CC4D22}" type="sibTrans" cxnId="{EAC2A789-D42C-4960-8FF4-47F4DBA9F6D8}">
      <dgm:prSet/>
      <dgm:spPr/>
      <dgm:t>
        <a:bodyPr/>
        <a:lstStyle/>
        <a:p>
          <a:endParaRPr lang="sl-SI"/>
        </a:p>
      </dgm:t>
    </dgm:pt>
    <dgm:pt modelId="{61C623A9-968A-411B-A205-A43D56434DAD}">
      <dgm:prSet/>
      <dgm:spPr/>
      <dgm:t>
        <a:bodyPr/>
        <a:lstStyle/>
        <a:p>
          <a:pPr rtl="0"/>
          <a:r>
            <a:rPr lang="sl-SI" noProof="0" dirty="0" smtClean="0"/>
            <a:t>6. </a:t>
          </a:r>
          <a:r>
            <a:rPr lang="en-US" noProof="0" dirty="0" smtClean="0"/>
            <a:t>Recommendations for policies at national and regional levels</a:t>
          </a:r>
          <a:endParaRPr lang="en-US" noProof="0" dirty="0"/>
        </a:p>
      </dgm:t>
    </dgm:pt>
    <dgm:pt modelId="{4F3D35E4-E772-4C35-9FB1-DD0A0008FCE7}" type="parTrans" cxnId="{57AED4A8-DFE7-47F3-AAA1-A5BC41DDF8AC}">
      <dgm:prSet/>
      <dgm:spPr/>
      <dgm:t>
        <a:bodyPr/>
        <a:lstStyle/>
        <a:p>
          <a:endParaRPr lang="sl-SI"/>
        </a:p>
      </dgm:t>
    </dgm:pt>
    <dgm:pt modelId="{1F4D1811-5247-4A4F-B478-34B57CCE8BA7}" type="sibTrans" cxnId="{57AED4A8-DFE7-47F3-AAA1-A5BC41DDF8AC}">
      <dgm:prSet/>
      <dgm:spPr/>
      <dgm:t>
        <a:bodyPr/>
        <a:lstStyle/>
        <a:p>
          <a:endParaRPr lang="sl-SI"/>
        </a:p>
      </dgm:t>
    </dgm:pt>
    <dgm:pt modelId="{A35124DA-79A1-4489-8D3C-162B9F086E6E}">
      <dgm:prSet/>
      <dgm:spPr/>
      <dgm:t>
        <a:bodyPr/>
        <a:lstStyle/>
        <a:p>
          <a:pPr rtl="0"/>
          <a:r>
            <a:rPr lang="sl-SI" noProof="0" dirty="0" smtClean="0"/>
            <a:t>7. </a:t>
          </a:r>
          <a:r>
            <a:rPr lang="en-US" noProof="0" dirty="0" smtClean="0"/>
            <a:t>Good practice examples </a:t>
          </a:r>
          <a:endParaRPr lang="en-US" noProof="0" dirty="0"/>
        </a:p>
      </dgm:t>
    </dgm:pt>
    <dgm:pt modelId="{C68158D7-CA06-437E-9105-B6D0B68C26C0}" type="parTrans" cxnId="{60FC3182-B2C6-433D-A9D5-DA717229DF59}">
      <dgm:prSet/>
      <dgm:spPr/>
      <dgm:t>
        <a:bodyPr/>
        <a:lstStyle/>
        <a:p>
          <a:endParaRPr lang="sl-SI"/>
        </a:p>
      </dgm:t>
    </dgm:pt>
    <dgm:pt modelId="{181A342E-F077-4F05-985B-986570AC3CFB}" type="sibTrans" cxnId="{60FC3182-B2C6-433D-A9D5-DA717229DF59}">
      <dgm:prSet/>
      <dgm:spPr/>
      <dgm:t>
        <a:bodyPr/>
        <a:lstStyle/>
        <a:p>
          <a:endParaRPr lang="sl-SI"/>
        </a:p>
      </dgm:t>
    </dgm:pt>
    <dgm:pt modelId="{01BB0EAB-FB2D-4948-8EEF-00BD6FA9319F}" type="pres">
      <dgm:prSet presAssocID="{2AA60344-08CB-4C52-994E-A4B1C3A10E52}" presName="linear" presStyleCnt="0">
        <dgm:presLayoutVars>
          <dgm:animLvl val="lvl"/>
          <dgm:resizeHandles val="exact"/>
        </dgm:presLayoutVars>
      </dgm:prSet>
      <dgm:spPr/>
      <dgm:t>
        <a:bodyPr/>
        <a:lstStyle/>
        <a:p>
          <a:endParaRPr lang="sl-SI"/>
        </a:p>
      </dgm:t>
    </dgm:pt>
    <dgm:pt modelId="{A0B32147-3D90-477D-BD31-FD3AE07DBEF3}" type="pres">
      <dgm:prSet presAssocID="{7BF03943-4B2B-4C84-829A-12BAF1A490FB}" presName="parentText" presStyleLbl="node1" presStyleIdx="0" presStyleCnt="7">
        <dgm:presLayoutVars>
          <dgm:chMax val="0"/>
          <dgm:bulletEnabled val="1"/>
        </dgm:presLayoutVars>
      </dgm:prSet>
      <dgm:spPr/>
      <dgm:t>
        <a:bodyPr/>
        <a:lstStyle/>
        <a:p>
          <a:endParaRPr lang="sl-SI"/>
        </a:p>
      </dgm:t>
    </dgm:pt>
    <dgm:pt modelId="{9F52456F-6990-4A9A-B88D-7AB4973FDF4D}" type="pres">
      <dgm:prSet presAssocID="{4A98D9F1-0E5B-406B-8D0E-86A3054B07B7}" presName="spacer" presStyleCnt="0"/>
      <dgm:spPr/>
    </dgm:pt>
    <dgm:pt modelId="{DA239C41-D05A-46A1-8C2C-7410201324A5}" type="pres">
      <dgm:prSet presAssocID="{E0FFC909-A2D3-49A6-A98F-2E300C7D3BDA}" presName="parentText" presStyleLbl="node1" presStyleIdx="1" presStyleCnt="7">
        <dgm:presLayoutVars>
          <dgm:chMax val="0"/>
          <dgm:bulletEnabled val="1"/>
        </dgm:presLayoutVars>
      </dgm:prSet>
      <dgm:spPr/>
      <dgm:t>
        <a:bodyPr/>
        <a:lstStyle/>
        <a:p>
          <a:endParaRPr lang="sl-SI"/>
        </a:p>
      </dgm:t>
    </dgm:pt>
    <dgm:pt modelId="{22A6C9C5-C67B-4067-9148-57AB5AFAAF33}" type="pres">
      <dgm:prSet presAssocID="{56756BFF-5058-401C-890A-1192E4F96CDB}" presName="spacer" presStyleCnt="0"/>
      <dgm:spPr/>
    </dgm:pt>
    <dgm:pt modelId="{87F7EE9E-8519-4449-9C15-A790E17518FF}" type="pres">
      <dgm:prSet presAssocID="{6A05214D-93BF-4ABD-84CB-131F5B68B454}" presName="parentText" presStyleLbl="node1" presStyleIdx="2" presStyleCnt="7">
        <dgm:presLayoutVars>
          <dgm:chMax val="0"/>
          <dgm:bulletEnabled val="1"/>
        </dgm:presLayoutVars>
      </dgm:prSet>
      <dgm:spPr/>
      <dgm:t>
        <a:bodyPr/>
        <a:lstStyle/>
        <a:p>
          <a:endParaRPr lang="sl-SI"/>
        </a:p>
      </dgm:t>
    </dgm:pt>
    <dgm:pt modelId="{FD02A6E0-4A29-43F2-AC2E-118C900D18DA}" type="pres">
      <dgm:prSet presAssocID="{6845F97D-6475-4732-8075-F918ED7416ED}" presName="spacer" presStyleCnt="0"/>
      <dgm:spPr/>
    </dgm:pt>
    <dgm:pt modelId="{A9FEB83C-90B0-4140-9AF0-D93EC7F6DEDF}" type="pres">
      <dgm:prSet presAssocID="{B676A1EB-CD93-4CF2-A409-E37C8F8393AF}" presName="parentText" presStyleLbl="node1" presStyleIdx="3" presStyleCnt="7">
        <dgm:presLayoutVars>
          <dgm:chMax val="0"/>
          <dgm:bulletEnabled val="1"/>
        </dgm:presLayoutVars>
      </dgm:prSet>
      <dgm:spPr/>
      <dgm:t>
        <a:bodyPr/>
        <a:lstStyle/>
        <a:p>
          <a:endParaRPr lang="sl-SI"/>
        </a:p>
      </dgm:t>
    </dgm:pt>
    <dgm:pt modelId="{DFF8C636-7BCE-48C8-87BD-DC741E6EC611}" type="pres">
      <dgm:prSet presAssocID="{3132C639-BE03-4286-9079-E4F5FC83A1C6}" presName="spacer" presStyleCnt="0"/>
      <dgm:spPr/>
    </dgm:pt>
    <dgm:pt modelId="{C045E2DB-B720-4E30-9C47-8362A46D2801}" type="pres">
      <dgm:prSet presAssocID="{DBEAFCB8-7A27-4BA9-8F88-67F06F0DCA49}" presName="parentText" presStyleLbl="node1" presStyleIdx="4" presStyleCnt="7">
        <dgm:presLayoutVars>
          <dgm:chMax val="0"/>
          <dgm:bulletEnabled val="1"/>
        </dgm:presLayoutVars>
      </dgm:prSet>
      <dgm:spPr/>
      <dgm:t>
        <a:bodyPr/>
        <a:lstStyle/>
        <a:p>
          <a:endParaRPr lang="sl-SI"/>
        </a:p>
      </dgm:t>
    </dgm:pt>
    <dgm:pt modelId="{0704B9CD-E28F-4CA6-A2AB-FEC6BCFCF6EF}" type="pres">
      <dgm:prSet presAssocID="{5DB570FB-C979-4CA8-B7E5-1FFB79CC4D22}" presName="spacer" presStyleCnt="0"/>
      <dgm:spPr/>
    </dgm:pt>
    <dgm:pt modelId="{042C4CAB-72A0-47A2-BC52-ED46B971484D}" type="pres">
      <dgm:prSet presAssocID="{61C623A9-968A-411B-A205-A43D56434DAD}" presName="parentText" presStyleLbl="node1" presStyleIdx="5" presStyleCnt="7">
        <dgm:presLayoutVars>
          <dgm:chMax val="0"/>
          <dgm:bulletEnabled val="1"/>
        </dgm:presLayoutVars>
      </dgm:prSet>
      <dgm:spPr/>
      <dgm:t>
        <a:bodyPr/>
        <a:lstStyle/>
        <a:p>
          <a:endParaRPr lang="sl-SI"/>
        </a:p>
      </dgm:t>
    </dgm:pt>
    <dgm:pt modelId="{2459668B-B589-4EE8-ACBC-F5F8FFA297E3}" type="pres">
      <dgm:prSet presAssocID="{1F4D1811-5247-4A4F-B478-34B57CCE8BA7}" presName="spacer" presStyleCnt="0"/>
      <dgm:spPr/>
    </dgm:pt>
    <dgm:pt modelId="{58BE35D2-F003-4B1B-B7B7-D73D44B4F3F3}" type="pres">
      <dgm:prSet presAssocID="{A35124DA-79A1-4489-8D3C-162B9F086E6E}" presName="parentText" presStyleLbl="node1" presStyleIdx="6" presStyleCnt="7">
        <dgm:presLayoutVars>
          <dgm:chMax val="0"/>
          <dgm:bulletEnabled val="1"/>
        </dgm:presLayoutVars>
      </dgm:prSet>
      <dgm:spPr/>
      <dgm:t>
        <a:bodyPr/>
        <a:lstStyle/>
        <a:p>
          <a:endParaRPr lang="sl-SI"/>
        </a:p>
      </dgm:t>
    </dgm:pt>
  </dgm:ptLst>
  <dgm:cxnLst>
    <dgm:cxn modelId="{B6CE1C47-A256-4012-BA4A-F70D31F54BC4}" type="presOf" srcId="{B676A1EB-CD93-4CF2-A409-E37C8F8393AF}" destId="{A9FEB83C-90B0-4140-9AF0-D93EC7F6DEDF}" srcOrd="0" destOrd="0" presId="urn:microsoft.com/office/officeart/2005/8/layout/vList2"/>
    <dgm:cxn modelId="{57AED4A8-DFE7-47F3-AAA1-A5BC41DDF8AC}" srcId="{2AA60344-08CB-4C52-994E-A4B1C3A10E52}" destId="{61C623A9-968A-411B-A205-A43D56434DAD}" srcOrd="5" destOrd="0" parTransId="{4F3D35E4-E772-4C35-9FB1-DD0A0008FCE7}" sibTransId="{1F4D1811-5247-4A4F-B478-34B57CCE8BA7}"/>
    <dgm:cxn modelId="{739F293F-F7F1-4382-97AD-E022AD80F1FD}" srcId="{2AA60344-08CB-4C52-994E-A4B1C3A10E52}" destId="{E0FFC909-A2D3-49A6-A98F-2E300C7D3BDA}" srcOrd="1" destOrd="0" parTransId="{3C2B8571-C873-4303-8651-A14B1BF3F88F}" sibTransId="{56756BFF-5058-401C-890A-1192E4F96CDB}"/>
    <dgm:cxn modelId="{60FC3182-B2C6-433D-A9D5-DA717229DF59}" srcId="{2AA60344-08CB-4C52-994E-A4B1C3A10E52}" destId="{A35124DA-79A1-4489-8D3C-162B9F086E6E}" srcOrd="6" destOrd="0" parTransId="{C68158D7-CA06-437E-9105-B6D0B68C26C0}" sibTransId="{181A342E-F077-4F05-985B-986570AC3CFB}"/>
    <dgm:cxn modelId="{5D07D006-4495-4BCF-8579-F73D7EC30FB5}" type="presOf" srcId="{61C623A9-968A-411B-A205-A43D56434DAD}" destId="{042C4CAB-72A0-47A2-BC52-ED46B971484D}" srcOrd="0" destOrd="0" presId="urn:microsoft.com/office/officeart/2005/8/layout/vList2"/>
    <dgm:cxn modelId="{06F655AB-EE35-4492-BE4E-EF65F7F3E996}" srcId="{2AA60344-08CB-4C52-994E-A4B1C3A10E52}" destId="{B676A1EB-CD93-4CF2-A409-E37C8F8393AF}" srcOrd="3" destOrd="0" parTransId="{14F8DDDE-6DFE-4AD8-BE28-59CAE0B7CC6F}" sibTransId="{3132C639-BE03-4286-9079-E4F5FC83A1C6}"/>
    <dgm:cxn modelId="{404FA962-FCAF-4423-A252-10FC4F78E9E6}" srcId="{2AA60344-08CB-4C52-994E-A4B1C3A10E52}" destId="{7BF03943-4B2B-4C84-829A-12BAF1A490FB}" srcOrd="0" destOrd="0" parTransId="{CAFE7E01-101E-4665-8AF8-A8DFD6EECF06}" sibTransId="{4A98D9F1-0E5B-406B-8D0E-86A3054B07B7}"/>
    <dgm:cxn modelId="{EAC2A789-D42C-4960-8FF4-47F4DBA9F6D8}" srcId="{2AA60344-08CB-4C52-994E-A4B1C3A10E52}" destId="{DBEAFCB8-7A27-4BA9-8F88-67F06F0DCA49}" srcOrd="4" destOrd="0" parTransId="{997D890D-84C0-4CC0-92E8-E509C9DB639B}" sibTransId="{5DB570FB-C979-4CA8-B7E5-1FFB79CC4D22}"/>
    <dgm:cxn modelId="{48691F4C-EEAF-4A79-A643-A5B2C1E5D06F}" type="presOf" srcId="{7BF03943-4B2B-4C84-829A-12BAF1A490FB}" destId="{A0B32147-3D90-477D-BD31-FD3AE07DBEF3}" srcOrd="0" destOrd="0" presId="urn:microsoft.com/office/officeart/2005/8/layout/vList2"/>
    <dgm:cxn modelId="{09623627-5CDE-4A9A-8F21-EFC9A0D1989E}" type="presOf" srcId="{2AA60344-08CB-4C52-994E-A4B1C3A10E52}" destId="{01BB0EAB-FB2D-4948-8EEF-00BD6FA9319F}" srcOrd="0" destOrd="0" presId="urn:microsoft.com/office/officeart/2005/8/layout/vList2"/>
    <dgm:cxn modelId="{501ED561-11CB-4041-8F90-9BD67D7781A0}" srcId="{2AA60344-08CB-4C52-994E-A4B1C3A10E52}" destId="{6A05214D-93BF-4ABD-84CB-131F5B68B454}" srcOrd="2" destOrd="0" parTransId="{C8B8E560-C140-4C53-B4EB-1EB7CC1AE2B4}" sibTransId="{6845F97D-6475-4732-8075-F918ED7416ED}"/>
    <dgm:cxn modelId="{52145109-E4AE-45B4-8B1D-3C3F78FE76FB}" type="presOf" srcId="{E0FFC909-A2D3-49A6-A98F-2E300C7D3BDA}" destId="{DA239C41-D05A-46A1-8C2C-7410201324A5}" srcOrd="0" destOrd="0" presId="urn:microsoft.com/office/officeart/2005/8/layout/vList2"/>
    <dgm:cxn modelId="{5AF6705F-20FD-426B-A2B8-512545A09D1D}" type="presOf" srcId="{6A05214D-93BF-4ABD-84CB-131F5B68B454}" destId="{87F7EE9E-8519-4449-9C15-A790E17518FF}" srcOrd="0" destOrd="0" presId="urn:microsoft.com/office/officeart/2005/8/layout/vList2"/>
    <dgm:cxn modelId="{963A9F7E-0F75-4574-9B99-E97E36EC7F8D}" type="presOf" srcId="{A35124DA-79A1-4489-8D3C-162B9F086E6E}" destId="{58BE35D2-F003-4B1B-B7B7-D73D44B4F3F3}" srcOrd="0" destOrd="0" presId="urn:microsoft.com/office/officeart/2005/8/layout/vList2"/>
    <dgm:cxn modelId="{D500247A-6B0B-4F72-9AA4-5B7DD5D32947}" type="presOf" srcId="{DBEAFCB8-7A27-4BA9-8F88-67F06F0DCA49}" destId="{C045E2DB-B720-4E30-9C47-8362A46D2801}" srcOrd="0" destOrd="0" presId="urn:microsoft.com/office/officeart/2005/8/layout/vList2"/>
    <dgm:cxn modelId="{AF4FEAF8-9375-4C9C-8461-FEB7B55402DC}" type="presParOf" srcId="{01BB0EAB-FB2D-4948-8EEF-00BD6FA9319F}" destId="{A0B32147-3D90-477D-BD31-FD3AE07DBEF3}" srcOrd="0" destOrd="0" presId="urn:microsoft.com/office/officeart/2005/8/layout/vList2"/>
    <dgm:cxn modelId="{A68C94FD-0AD7-4897-92A4-C790A8DA3A65}" type="presParOf" srcId="{01BB0EAB-FB2D-4948-8EEF-00BD6FA9319F}" destId="{9F52456F-6990-4A9A-B88D-7AB4973FDF4D}" srcOrd="1" destOrd="0" presId="urn:microsoft.com/office/officeart/2005/8/layout/vList2"/>
    <dgm:cxn modelId="{6032074B-3067-4598-80BD-B81EB4AC120C}" type="presParOf" srcId="{01BB0EAB-FB2D-4948-8EEF-00BD6FA9319F}" destId="{DA239C41-D05A-46A1-8C2C-7410201324A5}" srcOrd="2" destOrd="0" presId="urn:microsoft.com/office/officeart/2005/8/layout/vList2"/>
    <dgm:cxn modelId="{15B6DC0B-4440-4669-AFCC-5FD84016C1A4}" type="presParOf" srcId="{01BB0EAB-FB2D-4948-8EEF-00BD6FA9319F}" destId="{22A6C9C5-C67B-4067-9148-57AB5AFAAF33}" srcOrd="3" destOrd="0" presId="urn:microsoft.com/office/officeart/2005/8/layout/vList2"/>
    <dgm:cxn modelId="{A25F853F-6EC3-4D41-9AB9-B7CCE182361E}" type="presParOf" srcId="{01BB0EAB-FB2D-4948-8EEF-00BD6FA9319F}" destId="{87F7EE9E-8519-4449-9C15-A790E17518FF}" srcOrd="4" destOrd="0" presId="urn:microsoft.com/office/officeart/2005/8/layout/vList2"/>
    <dgm:cxn modelId="{BF56FF2E-0279-451E-9287-FABEB5563366}" type="presParOf" srcId="{01BB0EAB-FB2D-4948-8EEF-00BD6FA9319F}" destId="{FD02A6E0-4A29-43F2-AC2E-118C900D18DA}" srcOrd="5" destOrd="0" presId="urn:microsoft.com/office/officeart/2005/8/layout/vList2"/>
    <dgm:cxn modelId="{7A88E728-21A7-459C-B321-F4DB675DB10D}" type="presParOf" srcId="{01BB0EAB-FB2D-4948-8EEF-00BD6FA9319F}" destId="{A9FEB83C-90B0-4140-9AF0-D93EC7F6DEDF}" srcOrd="6" destOrd="0" presId="urn:microsoft.com/office/officeart/2005/8/layout/vList2"/>
    <dgm:cxn modelId="{575751F0-0B95-4E44-A932-8CD8BB2F9E7A}" type="presParOf" srcId="{01BB0EAB-FB2D-4948-8EEF-00BD6FA9319F}" destId="{DFF8C636-7BCE-48C8-87BD-DC741E6EC611}" srcOrd="7" destOrd="0" presId="urn:microsoft.com/office/officeart/2005/8/layout/vList2"/>
    <dgm:cxn modelId="{0515637E-8BE6-4A62-9D67-F9E87FBAF823}" type="presParOf" srcId="{01BB0EAB-FB2D-4948-8EEF-00BD6FA9319F}" destId="{C045E2DB-B720-4E30-9C47-8362A46D2801}" srcOrd="8" destOrd="0" presId="urn:microsoft.com/office/officeart/2005/8/layout/vList2"/>
    <dgm:cxn modelId="{1BA13C77-2A1B-436D-AB9F-26E5025CAF4F}" type="presParOf" srcId="{01BB0EAB-FB2D-4948-8EEF-00BD6FA9319F}" destId="{0704B9CD-E28F-4CA6-A2AB-FEC6BCFCF6EF}" srcOrd="9" destOrd="0" presId="urn:microsoft.com/office/officeart/2005/8/layout/vList2"/>
    <dgm:cxn modelId="{A72E2E58-323C-4289-B2DE-08DD337F1123}" type="presParOf" srcId="{01BB0EAB-FB2D-4948-8EEF-00BD6FA9319F}" destId="{042C4CAB-72A0-47A2-BC52-ED46B971484D}" srcOrd="10" destOrd="0" presId="urn:microsoft.com/office/officeart/2005/8/layout/vList2"/>
    <dgm:cxn modelId="{6446A987-4530-49C4-B55B-5074DD549EFC}" type="presParOf" srcId="{01BB0EAB-FB2D-4948-8EEF-00BD6FA9319F}" destId="{2459668B-B589-4EE8-ACBC-F5F8FFA297E3}" srcOrd="11" destOrd="0" presId="urn:microsoft.com/office/officeart/2005/8/layout/vList2"/>
    <dgm:cxn modelId="{B357EAC3-52C9-4FE1-A2FF-0F1E19386776}" type="presParOf" srcId="{01BB0EAB-FB2D-4948-8EEF-00BD6FA9319F}" destId="{58BE35D2-F003-4B1B-B7B7-D73D44B4F3F3}"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40E3D-140B-4ACA-BBDF-FBED46A0F933}"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sl-SI"/>
        </a:p>
      </dgm:t>
    </dgm:pt>
    <dgm:pt modelId="{938B4F1D-539B-448F-A161-F5100C542BC1}">
      <dgm:prSet/>
      <dgm:spPr/>
      <dgm:t>
        <a:bodyPr/>
        <a:lstStyle/>
        <a:p>
          <a:pPr rtl="0"/>
          <a:r>
            <a:rPr lang="sl-SI" u="sng" dirty="0" smtClean="0">
              <a:solidFill>
                <a:schemeClr val="bg1">
                  <a:lumMod val="95000"/>
                </a:schemeClr>
              </a:solidFill>
            </a:rPr>
            <a:t>T</a:t>
          </a:r>
          <a:r>
            <a:rPr lang="en-GB" u="sng" dirty="0" smtClean="0">
              <a:solidFill>
                <a:schemeClr val="bg1">
                  <a:lumMod val="95000"/>
                </a:schemeClr>
              </a:solidFill>
            </a:rPr>
            <a:t>o increase the use of wood biomass inside the park area</a:t>
          </a:r>
          <a:endParaRPr lang="sl-SI" dirty="0">
            <a:solidFill>
              <a:schemeClr val="bg1">
                <a:lumMod val="95000"/>
              </a:schemeClr>
            </a:solidFill>
          </a:endParaRPr>
        </a:p>
      </dgm:t>
    </dgm:pt>
    <dgm:pt modelId="{397BCAFE-7469-4083-8343-0571BC73BFDB}" type="parTrans" cxnId="{64B43396-979A-42C9-BA96-9618BE2C086C}">
      <dgm:prSet/>
      <dgm:spPr/>
      <dgm:t>
        <a:bodyPr/>
        <a:lstStyle/>
        <a:p>
          <a:endParaRPr lang="sl-SI"/>
        </a:p>
      </dgm:t>
    </dgm:pt>
    <dgm:pt modelId="{C69B069A-BF1A-4389-A2E6-89ACCB991A52}" type="sibTrans" cxnId="{64B43396-979A-42C9-BA96-9618BE2C086C}">
      <dgm:prSet/>
      <dgm:spPr/>
      <dgm:t>
        <a:bodyPr/>
        <a:lstStyle/>
        <a:p>
          <a:endParaRPr lang="sl-SI"/>
        </a:p>
      </dgm:t>
    </dgm:pt>
    <dgm:pt modelId="{DB25B238-EDC9-4870-9BD9-60084977540F}">
      <dgm:prSet/>
      <dgm:spPr/>
      <dgm:t>
        <a:bodyPr/>
        <a:lstStyle/>
        <a:p>
          <a:pPr rtl="0"/>
          <a:r>
            <a:rPr lang="sl-SI" u="sng" dirty="0" smtClean="0">
              <a:solidFill>
                <a:schemeClr val="bg1"/>
              </a:solidFill>
            </a:rPr>
            <a:t>T</a:t>
          </a:r>
          <a:r>
            <a:rPr lang="en-GB" u="sng" dirty="0" smtClean="0">
              <a:solidFill>
                <a:schemeClr val="bg1"/>
              </a:solidFill>
            </a:rPr>
            <a:t>o heat public buildings inside the park area with wood biomass, obtained through the maintenance of protected areas</a:t>
          </a:r>
          <a:endParaRPr lang="sl-SI" dirty="0">
            <a:solidFill>
              <a:schemeClr val="bg1"/>
            </a:solidFill>
          </a:endParaRPr>
        </a:p>
      </dgm:t>
    </dgm:pt>
    <dgm:pt modelId="{7149623F-E3AB-4B2A-A447-D59867C8191A}" type="parTrans" cxnId="{6A362E96-2356-400B-ABBD-E377759E4144}">
      <dgm:prSet/>
      <dgm:spPr/>
      <dgm:t>
        <a:bodyPr/>
        <a:lstStyle/>
        <a:p>
          <a:endParaRPr lang="sl-SI"/>
        </a:p>
      </dgm:t>
    </dgm:pt>
    <dgm:pt modelId="{AAD7EC72-C274-4D97-9A1E-7B2BA863F367}" type="sibTrans" cxnId="{6A362E96-2356-400B-ABBD-E377759E4144}">
      <dgm:prSet/>
      <dgm:spPr/>
      <dgm:t>
        <a:bodyPr/>
        <a:lstStyle/>
        <a:p>
          <a:endParaRPr lang="sl-SI"/>
        </a:p>
      </dgm:t>
    </dgm:pt>
    <dgm:pt modelId="{1A0F79A7-9260-4CA9-AE87-734EBC1033FD}">
      <dgm:prSet/>
      <dgm:spPr/>
      <dgm:t>
        <a:bodyPr/>
        <a:lstStyle/>
        <a:p>
          <a:pPr rtl="0"/>
          <a:r>
            <a:rPr lang="sl-SI" u="sng" dirty="0" smtClean="0">
              <a:solidFill>
                <a:schemeClr val="tx1"/>
              </a:solidFill>
            </a:rPr>
            <a:t>T</a:t>
          </a:r>
          <a:r>
            <a:rPr lang="en-GB" u="sng" dirty="0" smtClean="0">
              <a:solidFill>
                <a:schemeClr val="tx1"/>
              </a:solidFill>
            </a:rPr>
            <a:t>o heat the settlements inside the park area </a:t>
          </a:r>
          <a:endParaRPr lang="sl-SI" dirty="0">
            <a:solidFill>
              <a:schemeClr val="tx1"/>
            </a:solidFill>
          </a:endParaRPr>
        </a:p>
      </dgm:t>
    </dgm:pt>
    <dgm:pt modelId="{4110131A-A58B-4FC2-BE97-8DA0B9B193FE}" type="parTrans" cxnId="{C3EFD23A-A0CA-4A92-BC52-E0E550DB334A}">
      <dgm:prSet/>
      <dgm:spPr/>
      <dgm:t>
        <a:bodyPr/>
        <a:lstStyle/>
        <a:p>
          <a:endParaRPr lang="sl-SI"/>
        </a:p>
      </dgm:t>
    </dgm:pt>
    <dgm:pt modelId="{4D74A6B9-D019-4F97-8B74-4E5870DF9E5B}" type="sibTrans" cxnId="{C3EFD23A-A0CA-4A92-BC52-E0E550DB334A}">
      <dgm:prSet/>
      <dgm:spPr/>
      <dgm:t>
        <a:bodyPr/>
        <a:lstStyle/>
        <a:p>
          <a:endParaRPr lang="sl-SI"/>
        </a:p>
      </dgm:t>
    </dgm:pt>
    <dgm:pt modelId="{9AC50FF3-2B10-431E-95EF-A51787A71102}">
      <dgm:prSet/>
      <dgm:spPr/>
      <dgm:t>
        <a:bodyPr/>
        <a:lstStyle/>
        <a:p>
          <a:pPr rtl="0"/>
          <a:r>
            <a:rPr lang="sl-SI" u="sng" dirty="0" smtClean="0">
              <a:solidFill>
                <a:schemeClr val="tx1"/>
              </a:solidFill>
            </a:rPr>
            <a:t>T</a:t>
          </a:r>
          <a:r>
            <a:rPr lang="en-GB" u="sng" dirty="0" smtClean="0">
              <a:solidFill>
                <a:schemeClr val="tx1"/>
              </a:solidFill>
            </a:rPr>
            <a:t>o heat the offices of the park administration with wood biomass</a:t>
          </a:r>
          <a:r>
            <a:rPr lang="sl-SI" u="sng" dirty="0" smtClean="0">
              <a:solidFill>
                <a:schemeClr val="tx1"/>
              </a:solidFill>
            </a:rPr>
            <a:t> </a:t>
          </a:r>
          <a:r>
            <a:rPr lang="sl-SI" u="sng" dirty="0" err="1" smtClean="0">
              <a:solidFill>
                <a:schemeClr val="tx1"/>
              </a:solidFill>
            </a:rPr>
            <a:t>from</a:t>
          </a:r>
          <a:r>
            <a:rPr lang="sl-SI" u="sng" dirty="0" smtClean="0">
              <a:solidFill>
                <a:schemeClr val="tx1"/>
              </a:solidFill>
            </a:rPr>
            <a:t> </a:t>
          </a:r>
          <a:r>
            <a:rPr lang="sl-SI" u="sng" dirty="0" err="1" smtClean="0">
              <a:solidFill>
                <a:schemeClr val="tx1"/>
              </a:solidFill>
            </a:rPr>
            <a:t>the</a:t>
          </a:r>
          <a:r>
            <a:rPr lang="sl-SI" u="sng" dirty="0" smtClean="0">
              <a:solidFill>
                <a:schemeClr val="tx1"/>
              </a:solidFill>
            </a:rPr>
            <a:t> park area</a:t>
          </a:r>
          <a:r>
            <a:rPr lang="en-GB" u="sng" dirty="0" smtClean="0">
              <a:solidFill>
                <a:schemeClr val="tx1"/>
              </a:solidFill>
            </a:rPr>
            <a:t> </a:t>
          </a:r>
          <a:endParaRPr lang="sl-SI" dirty="0">
            <a:solidFill>
              <a:schemeClr val="tx1"/>
            </a:solidFill>
          </a:endParaRPr>
        </a:p>
      </dgm:t>
    </dgm:pt>
    <dgm:pt modelId="{64D3E93B-AE89-49CC-BFAC-5D021AFD8609}" type="parTrans" cxnId="{BBE4207B-8A96-47CD-BADB-7D4600D31974}">
      <dgm:prSet/>
      <dgm:spPr/>
      <dgm:t>
        <a:bodyPr/>
        <a:lstStyle/>
        <a:p>
          <a:endParaRPr lang="sl-SI"/>
        </a:p>
      </dgm:t>
    </dgm:pt>
    <dgm:pt modelId="{5E5F2FCE-1E6D-44B7-8F40-7DA5630F3312}" type="sibTrans" cxnId="{BBE4207B-8A96-47CD-BADB-7D4600D31974}">
      <dgm:prSet/>
      <dgm:spPr/>
      <dgm:t>
        <a:bodyPr/>
        <a:lstStyle/>
        <a:p>
          <a:endParaRPr lang="sl-SI"/>
        </a:p>
      </dgm:t>
    </dgm:pt>
    <dgm:pt modelId="{FD7E2AAF-456B-4121-A20D-DDCEB76E2BD8}">
      <dgm:prSet/>
      <dgm:spPr/>
      <dgm:t>
        <a:bodyPr/>
        <a:lstStyle/>
        <a:p>
          <a:pPr rtl="0"/>
          <a:r>
            <a:rPr lang="sl-SI" u="sng" dirty="0" smtClean="0">
              <a:solidFill>
                <a:schemeClr val="tx1"/>
              </a:solidFill>
            </a:rPr>
            <a:t>T</a:t>
          </a:r>
          <a:r>
            <a:rPr lang="en-GB" u="sng" dirty="0" smtClean="0">
              <a:solidFill>
                <a:schemeClr val="tx1"/>
              </a:solidFill>
            </a:rPr>
            <a:t>o produce wood fuels and sell them to inhabitants inside the park </a:t>
          </a:r>
          <a:endParaRPr lang="sl-SI" dirty="0">
            <a:solidFill>
              <a:schemeClr val="tx1"/>
            </a:solidFill>
          </a:endParaRPr>
        </a:p>
      </dgm:t>
    </dgm:pt>
    <dgm:pt modelId="{1EB6D021-01DA-4E46-B19B-493BB65C487E}" type="parTrans" cxnId="{D2996CB3-F323-4BFF-9132-6633D0CCBAD4}">
      <dgm:prSet/>
      <dgm:spPr/>
      <dgm:t>
        <a:bodyPr/>
        <a:lstStyle/>
        <a:p>
          <a:endParaRPr lang="sl-SI"/>
        </a:p>
      </dgm:t>
    </dgm:pt>
    <dgm:pt modelId="{FE8DC6AC-816B-49CB-85B5-D2B8F049AFEA}" type="sibTrans" cxnId="{D2996CB3-F323-4BFF-9132-6633D0CCBAD4}">
      <dgm:prSet/>
      <dgm:spPr/>
      <dgm:t>
        <a:bodyPr/>
        <a:lstStyle/>
        <a:p>
          <a:endParaRPr lang="sl-SI"/>
        </a:p>
      </dgm:t>
    </dgm:pt>
    <dgm:pt modelId="{C5C0ACFB-887A-4533-9210-809E64D52678}">
      <dgm:prSet/>
      <dgm:spPr/>
      <dgm:t>
        <a:bodyPr/>
        <a:lstStyle/>
        <a:p>
          <a:pPr rtl="0"/>
          <a:r>
            <a:rPr lang="sl-SI" u="sng" dirty="0" smtClean="0">
              <a:solidFill>
                <a:schemeClr val="tx1"/>
              </a:solidFill>
            </a:rPr>
            <a:t>T</a:t>
          </a:r>
          <a:r>
            <a:rPr lang="en-GB" u="sng" dirty="0" smtClean="0">
              <a:solidFill>
                <a:schemeClr val="tx1"/>
              </a:solidFill>
            </a:rPr>
            <a:t>o give the local population the rights to produce wood fuels inside of the park area</a:t>
          </a:r>
          <a:endParaRPr lang="sl-SI" dirty="0">
            <a:solidFill>
              <a:schemeClr val="tx1"/>
            </a:solidFill>
          </a:endParaRPr>
        </a:p>
      </dgm:t>
    </dgm:pt>
    <dgm:pt modelId="{A96231B4-042A-484D-BB28-2AFAF1807C16}" type="parTrans" cxnId="{7AE1C726-FC36-458F-9BC4-53CCCFBBF357}">
      <dgm:prSet/>
      <dgm:spPr/>
      <dgm:t>
        <a:bodyPr/>
        <a:lstStyle/>
        <a:p>
          <a:endParaRPr lang="sl-SI"/>
        </a:p>
      </dgm:t>
    </dgm:pt>
    <dgm:pt modelId="{681B8E46-D14E-44B6-AACD-9102DBCE2B9A}" type="sibTrans" cxnId="{7AE1C726-FC36-458F-9BC4-53CCCFBBF357}">
      <dgm:prSet/>
      <dgm:spPr/>
      <dgm:t>
        <a:bodyPr/>
        <a:lstStyle/>
        <a:p>
          <a:endParaRPr lang="sl-SI"/>
        </a:p>
      </dgm:t>
    </dgm:pt>
    <dgm:pt modelId="{3D2C8A8E-3FAE-4923-ACF0-4E9A4C53B689}" type="pres">
      <dgm:prSet presAssocID="{F8B40E3D-140B-4ACA-BBDF-FBED46A0F933}" presName="linear" presStyleCnt="0">
        <dgm:presLayoutVars>
          <dgm:animLvl val="lvl"/>
          <dgm:resizeHandles val="exact"/>
        </dgm:presLayoutVars>
      </dgm:prSet>
      <dgm:spPr/>
      <dgm:t>
        <a:bodyPr/>
        <a:lstStyle/>
        <a:p>
          <a:endParaRPr lang="it-IT"/>
        </a:p>
      </dgm:t>
    </dgm:pt>
    <dgm:pt modelId="{1495699E-48E6-4831-8237-C687D76BF273}" type="pres">
      <dgm:prSet presAssocID="{938B4F1D-539B-448F-A161-F5100C542BC1}" presName="parentText" presStyleLbl="node1" presStyleIdx="0" presStyleCnt="6">
        <dgm:presLayoutVars>
          <dgm:chMax val="0"/>
          <dgm:bulletEnabled val="1"/>
        </dgm:presLayoutVars>
      </dgm:prSet>
      <dgm:spPr/>
      <dgm:t>
        <a:bodyPr/>
        <a:lstStyle/>
        <a:p>
          <a:endParaRPr lang="it-IT"/>
        </a:p>
      </dgm:t>
    </dgm:pt>
    <dgm:pt modelId="{65C3E287-8BF1-40B1-9103-30B025E5274A}" type="pres">
      <dgm:prSet presAssocID="{C69B069A-BF1A-4389-A2E6-89ACCB991A52}" presName="spacer" presStyleCnt="0"/>
      <dgm:spPr/>
    </dgm:pt>
    <dgm:pt modelId="{7FFB3BB2-691B-485A-9F33-86C1939FA984}" type="pres">
      <dgm:prSet presAssocID="{DB25B238-EDC9-4870-9BD9-60084977540F}" presName="parentText" presStyleLbl="node1" presStyleIdx="1" presStyleCnt="6">
        <dgm:presLayoutVars>
          <dgm:chMax val="0"/>
          <dgm:bulletEnabled val="1"/>
        </dgm:presLayoutVars>
      </dgm:prSet>
      <dgm:spPr/>
      <dgm:t>
        <a:bodyPr/>
        <a:lstStyle/>
        <a:p>
          <a:endParaRPr lang="it-IT"/>
        </a:p>
      </dgm:t>
    </dgm:pt>
    <dgm:pt modelId="{34911D31-28DA-4805-B8C4-338E8ABB8DBE}" type="pres">
      <dgm:prSet presAssocID="{AAD7EC72-C274-4D97-9A1E-7B2BA863F367}" presName="spacer" presStyleCnt="0"/>
      <dgm:spPr/>
    </dgm:pt>
    <dgm:pt modelId="{1F140F9E-394C-4360-87B1-DC4A46FAE0FF}" type="pres">
      <dgm:prSet presAssocID="{1A0F79A7-9260-4CA9-AE87-734EBC1033FD}" presName="parentText" presStyleLbl="node1" presStyleIdx="2" presStyleCnt="6">
        <dgm:presLayoutVars>
          <dgm:chMax val="0"/>
          <dgm:bulletEnabled val="1"/>
        </dgm:presLayoutVars>
      </dgm:prSet>
      <dgm:spPr/>
      <dgm:t>
        <a:bodyPr/>
        <a:lstStyle/>
        <a:p>
          <a:endParaRPr lang="it-IT"/>
        </a:p>
      </dgm:t>
    </dgm:pt>
    <dgm:pt modelId="{26F14FF4-AA2E-4EA1-A546-8DAF565AF2F1}" type="pres">
      <dgm:prSet presAssocID="{4D74A6B9-D019-4F97-8B74-4E5870DF9E5B}" presName="spacer" presStyleCnt="0"/>
      <dgm:spPr/>
    </dgm:pt>
    <dgm:pt modelId="{7A8B9542-F080-458E-BC89-0C4C278BFA85}" type="pres">
      <dgm:prSet presAssocID="{9AC50FF3-2B10-431E-95EF-A51787A71102}" presName="parentText" presStyleLbl="node1" presStyleIdx="3" presStyleCnt="6">
        <dgm:presLayoutVars>
          <dgm:chMax val="0"/>
          <dgm:bulletEnabled val="1"/>
        </dgm:presLayoutVars>
      </dgm:prSet>
      <dgm:spPr/>
      <dgm:t>
        <a:bodyPr/>
        <a:lstStyle/>
        <a:p>
          <a:endParaRPr lang="it-IT"/>
        </a:p>
      </dgm:t>
    </dgm:pt>
    <dgm:pt modelId="{B913FAC1-F7FC-48ED-A040-0FD2DBACD3A3}" type="pres">
      <dgm:prSet presAssocID="{5E5F2FCE-1E6D-44B7-8F40-7DA5630F3312}" presName="spacer" presStyleCnt="0"/>
      <dgm:spPr/>
    </dgm:pt>
    <dgm:pt modelId="{0AEE05D3-D251-431A-8D4D-5A7987573736}" type="pres">
      <dgm:prSet presAssocID="{FD7E2AAF-456B-4121-A20D-DDCEB76E2BD8}" presName="parentText" presStyleLbl="node1" presStyleIdx="4" presStyleCnt="6">
        <dgm:presLayoutVars>
          <dgm:chMax val="0"/>
          <dgm:bulletEnabled val="1"/>
        </dgm:presLayoutVars>
      </dgm:prSet>
      <dgm:spPr/>
      <dgm:t>
        <a:bodyPr/>
        <a:lstStyle/>
        <a:p>
          <a:endParaRPr lang="it-IT"/>
        </a:p>
      </dgm:t>
    </dgm:pt>
    <dgm:pt modelId="{CB09B74C-0A60-442A-A24D-165DC5D164CA}" type="pres">
      <dgm:prSet presAssocID="{FE8DC6AC-816B-49CB-85B5-D2B8F049AFEA}" presName="spacer" presStyleCnt="0"/>
      <dgm:spPr/>
    </dgm:pt>
    <dgm:pt modelId="{9512DD2B-C467-444F-B788-E7C429E01021}" type="pres">
      <dgm:prSet presAssocID="{C5C0ACFB-887A-4533-9210-809E64D52678}" presName="parentText" presStyleLbl="node1" presStyleIdx="5" presStyleCnt="6">
        <dgm:presLayoutVars>
          <dgm:chMax val="0"/>
          <dgm:bulletEnabled val="1"/>
        </dgm:presLayoutVars>
      </dgm:prSet>
      <dgm:spPr/>
      <dgm:t>
        <a:bodyPr/>
        <a:lstStyle/>
        <a:p>
          <a:endParaRPr lang="it-IT"/>
        </a:p>
      </dgm:t>
    </dgm:pt>
  </dgm:ptLst>
  <dgm:cxnLst>
    <dgm:cxn modelId="{64B43396-979A-42C9-BA96-9618BE2C086C}" srcId="{F8B40E3D-140B-4ACA-BBDF-FBED46A0F933}" destId="{938B4F1D-539B-448F-A161-F5100C542BC1}" srcOrd="0" destOrd="0" parTransId="{397BCAFE-7469-4083-8343-0571BC73BFDB}" sibTransId="{C69B069A-BF1A-4389-A2E6-89ACCB991A52}"/>
    <dgm:cxn modelId="{6A362E96-2356-400B-ABBD-E377759E4144}" srcId="{F8B40E3D-140B-4ACA-BBDF-FBED46A0F933}" destId="{DB25B238-EDC9-4870-9BD9-60084977540F}" srcOrd="1" destOrd="0" parTransId="{7149623F-E3AB-4B2A-A447-D59867C8191A}" sibTransId="{AAD7EC72-C274-4D97-9A1E-7B2BA863F367}"/>
    <dgm:cxn modelId="{79E43D9F-6ED4-43B1-AEDF-6C168BE350D0}" type="presOf" srcId="{938B4F1D-539B-448F-A161-F5100C542BC1}" destId="{1495699E-48E6-4831-8237-C687D76BF273}" srcOrd="0" destOrd="0" presId="urn:microsoft.com/office/officeart/2005/8/layout/vList2"/>
    <dgm:cxn modelId="{3FB5EF1D-FF63-4C12-945B-33DB2513F03A}" type="presOf" srcId="{F8B40E3D-140B-4ACA-BBDF-FBED46A0F933}" destId="{3D2C8A8E-3FAE-4923-ACF0-4E9A4C53B689}" srcOrd="0" destOrd="0" presId="urn:microsoft.com/office/officeart/2005/8/layout/vList2"/>
    <dgm:cxn modelId="{D2996CB3-F323-4BFF-9132-6633D0CCBAD4}" srcId="{F8B40E3D-140B-4ACA-BBDF-FBED46A0F933}" destId="{FD7E2AAF-456B-4121-A20D-DDCEB76E2BD8}" srcOrd="4" destOrd="0" parTransId="{1EB6D021-01DA-4E46-B19B-493BB65C487E}" sibTransId="{FE8DC6AC-816B-49CB-85B5-D2B8F049AFEA}"/>
    <dgm:cxn modelId="{BBE4207B-8A96-47CD-BADB-7D4600D31974}" srcId="{F8B40E3D-140B-4ACA-BBDF-FBED46A0F933}" destId="{9AC50FF3-2B10-431E-95EF-A51787A71102}" srcOrd="3" destOrd="0" parTransId="{64D3E93B-AE89-49CC-BFAC-5D021AFD8609}" sibTransId="{5E5F2FCE-1E6D-44B7-8F40-7DA5630F3312}"/>
    <dgm:cxn modelId="{627CC238-3F83-4DDB-81D2-A0F8811D3D6E}" type="presOf" srcId="{9AC50FF3-2B10-431E-95EF-A51787A71102}" destId="{7A8B9542-F080-458E-BC89-0C4C278BFA85}" srcOrd="0" destOrd="0" presId="urn:microsoft.com/office/officeart/2005/8/layout/vList2"/>
    <dgm:cxn modelId="{C3EFD23A-A0CA-4A92-BC52-E0E550DB334A}" srcId="{F8B40E3D-140B-4ACA-BBDF-FBED46A0F933}" destId="{1A0F79A7-9260-4CA9-AE87-734EBC1033FD}" srcOrd="2" destOrd="0" parTransId="{4110131A-A58B-4FC2-BE97-8DA0B9B193FE}" sibTransId="{4D74A6B9-D019-4F97-8B74-4E5870DF9E5B}"/>
    <dgm:cxn modelId="{E32C3658-CA83-40A7-973C-64DCA56099AC}" type="presOf" srcId="{1A0F79A7-9260-4CA9-AE87-734EBC1033FD}" destId="{1F140F9E-394C-4360-87B1-DC4A46FAE0FF}" srcOrd="0" destOrd="0" presId="urn:microsoft.com/office/officeart/2005/8/layout/vList2"/>
    <dgm:cxn modelId="{F6A9C950-D5B1-45A0-9587-C5E2FAA5E38D}" type="presOf" srcId="{DB25B238-EDC9-4870-9BD9-60084977540F}" destId="{7FFB3BB2-691B-485A-9F33-86C1939FA984}" srcOrd="0" destOrd="0" presId="urn:microsoft.com/office/officeart/2005/8/layout/vList2"/>
    <dgm:cxn modelId="{7E2DA090-BD5B-462C-993C-633C7B5ECE0A}" type="presOf" srcId="{C5C0ACFB-887A-4533-9210-809E64D52678}" destId="{9512DD2B-C467-444F-B788-E7C429E01021}" srcOrd="0" destOrd="0" presId="urn:microsoft.com/office/officeart/2005/8/layout/vList2"/>
    <dgm:cxn modelId="{DE8003F6-68ED-4D1C-8647-A3B7BDC2A1CA}" type="presOf" srcId="{FD7E2AAF-456B-4121-A20D-DDCEB76E2BD8}" destId="{0AEE05D3-D251-431A-8D4D-5A7987573736}" srcOrd="0" destOrd="0" presId="urn:microsoft.com/office/officeart/2005/8/layout/vList2"/>
    <dgm:cxn modelId="{7AE1C726-FC36-458F-9BC4-53CCCFBBF357}" srcId="{F8B40E3D-140B-4ACA-BBDF-FBED46A0F933}" destId="{C5C0ACFB-887A-4533-9210-809E64D52678}" srcOrd="5" destOrd="0" parTransId="{A96231B4-042A-484D-BB28-2AFAF1807C16}" sibTransId="{681B8E46-D14E-44B6-AACD-9102DBCE2B9A}"/>
    <dgm:cxn modelId="{A850DFB8-B5B3-4421-81D9-E529D1B7B3B2}" type="presParOf" srcId="{3D2C8A8E-3FAE-4923-ACF0-4E9A4C53B689}" destId="{1495699E-48E6-4831-8237-C687D76BF273}" srcOrd="0" destOrd="0" presId="urn:microsoft.com/office/officeart/2005/8/layout/vList2"/>
    <dgm:cxn modelId="{2140F8BA-4227-40C8-896A-50A7BBAC8B22}" type="presParOf" srcId="{3D2C8A8E-3FAE-4923-ACF0-4E9A4C53B689}" destId="{65C3E287-8BF1-40B1-9103-30B025E5274A}" srcOrd="1" destOrd="0" presId="urn:microsoft.com/office/officeart/2005/8/layout/vList2"/>
    <dgm:cxn modelId="{2D79BEDF-49C7-4950-8AE9-82D6F34361BC}" type="presParOf" srcId="{3D2C8A8E-3FAE-4923-ACF0-4E9A4C53B689}" destId="{7FFB3BB2-691B-485A-9F33-86C1939FA984}" srcOrd="2" destOrd="0" presId="urn:microsoft.com/office/officeart/2005/8/layout/vList2"/>
    <dgm:cxn modelId="{C1834DEA-0B64-41B6-ABA0-63102B291729}" type="presParOf" srcId="{3D2C8A8E-3FAE-4923-ACF0-4E9A4C53B689}" destId="{34911D31-28DA-4805-B8C4-338E8ABB8DBE}" srcOrd="3" destOrd="0" presId="urn:microsoft.com/office/officeart/2005/8/layout/vList2"/>
    <dgm:cxn modelId="{6D3DE794-7CE5-4251-AE29-4FE1E95D7532}" type="presParOf" srcId="{3D2C8A8E-3FAE-4923-ACF0-4E9A4C53B689}" destId="{1F140F9E-394C-4360-87B1-DC4A46FAE0FF}" srcOrd="4" destOrd="0" presId="urn:microsoft.com/office/officeart/2005/8/layout/vList2"/>
    <dgm:cxn modelId="{4AD8DD0C-6CA6-437B-A83B-900AA912DBD0}" type="presParOf" srcId="{3D2C8A8E-3FAE-4923-ACF0-4E9A4C53B689}" destId="{26F14FF4-AA2E-4EA1-A546-8DAF565AF2F1}" srcOrd="5" destOrd="0" presId="urn:microsoft.com/office/officeart/2005/8/layout/vList2"/>
    <dgm:cxn modelId="{69780E49-A05A-4716-80E5-2F64503366AB}" type="presParOf" srcId="{3D2C8A8E-3FAE-4923-ACF0-4E9A4C53B689}" destId="{7A8B9542-F080-458E-BC89-0C4C278BFA85}" srcOrd="6" destOrd="0" presId="urn:microsoft.com/office/officeart/2005/8/layout/vList2"/>
    <dgm:cxn modelId="{025F10C2-3E4D-4633-905B-86334C36A007}" type="presParOf" srcId="{3D2C8A8E-3FAE-4923-ACF0-4E9A4C53B689}" destId="{B913FAC1-F7FC-48ED-A040-0FD2DBACD3A3}" srcOrd="7" destOrd="0" presId="urn:microsoft.com/office/officeart/2005/8/layout/vList2"/>
    <dgm:cxn modelId="{859A8B63-F47B-444D-AD53-B35CC7D178F1}" type="presParOf" srcId="{3D2C8A8E-3FAE-4923-ACF0-4E9A4C53B689}" destId="{0AEE05D3-D251-431A-8D4D-5A7987573736}" srcOrd="8" destOrd="0" presId="urn:microsoft.com/office/officeart/2005/8/layout/vList2"/>
    <dgm:cxn modelId="{A1ED181C-CCE0-4D4C-849D-556A56F10D27}" type="presParOf" srcId="{3D2C8A8E-3FAE-4923-ACF0-4E9A4C53B689}" destId="{CB09B74C-0A60-442A-A24D-165DC5D164CA}" srcOrd="9" destOrd="0" presId="urn:microsoft.com/office/officeart/2005/8/layout/vList2"/>
    <dgm:cxn modelId="{8F5AD76C-EE52-4F21-BC37-31FC26DAD871}" type="presParOf" srcId="{3D2C8A8E-3FAE-4923-ACF0-4E9A4C53B689}" destId="{9512DD2B-C467-444F-B788-E7C429E0102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94603-C797-434D-AF1C-4C2CC234BDD2}"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sl-SI"/>
        </a:p>
      </dgm:t>
    </dgm:pt>
    <dgm:pt modelId="{F3FE1839-D733-4155-B0EC-2A19692C80A0}">
      <dgm:prSet phldrT="[Text]"/>
      <dgm:spPr>
        <a:blipFill dpi="0"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t>
        <a:bodyPr/>
        <a:lstStyle/>
        <a:p>
          <a:r>
            <a:rPr lang="sl-SI" dirty="0" smtClean="0"/>
            <a:t>  </a:t>
          </a:r>
          <a:endParaRPr lang="sl-SI" dirty="0"/>
        </a:p>
      </dgm:t>
    </dgm:pt>
    <dgm:pt modelId="{B6C27A37-914D-467F-B543-79292A537975}" type="parTrans" cxnId="{1FDDA778-AD88-451A-8946-B047E805B61C}">
      <dgm:prSet/>
      <dgm:spPr/>
      <dgm:t>
        <a:bodyPr/>
        <a:lstStyle/>
        <a:p>
          <a:endParaRPr lang="sl-SI"/>
        </a:p>
      </dgm:t>
    </dgm:pt>
    <dgm:pt modelId="{D6BF3E81-A106-432F-9CB6-7841F01D9F5C}" type="sibTrans" cxnId="{1FDDA778-AD88-451A-8946-B047E805B61C}">
      <dgm:prSet/>
      <dgm:spPr/>
      <dgm:t>
        <a:bodyPr/>
        <a:lstStyle/>
        <a:p>
          <a:endParaRPr lang="sl-SI"/>
        </a:p>
      </dgm:t>
    </dgm:pt>
    <dgm:pt modelId="{DA6B667F-F6DC-42E1-924C-B039EB509625}">
      <dgm:prSet phldrT="[Text]"/>
      <dgm:spPr>
        <a:blipFill dpi="0" rotWithShape="0">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t>
        <a:bodyPr/>
        <a:lstStyle/>
        <a:p>
          <a:r>
            <a:rPr lang="sl-SI" dirty="0" smtClean="0"/>
            <a:t>  </a:t>
          </a:r>
          <a:endParaRPr lang="sl-SI" dirty="0"/>
        </a:p>
      </dgm:t>
    </dgm:pt>
    <dgm:pt modelId="{1D3B1427-0D93-4FF4-87F9-AC801C39C1E2}" type="parTrans" cxnId="{10142161-5598-4015-946A-11FEC02E85D2}">
      <dgm:prSet/>
      <dgm:spPr/>
      <dgm:t>
        <a:bodyPr/>
        <a:lstStyle/>
        <a:p>
          <a:endParaRPr lang="sl-SI"/>
        </a:p>
      </dgm:t>
    </dgm:pt>
    <dgm:pt modelId="{EE441FED-F43F-4B6E-9015-2AF362C0DBD8}" type="sibTrans" cxnId="{10142161-5598-4015-946A-11FEC02E85D2}">
      <dgm:prSet/>
      <dgm:spPr/>
      <dgm:t>
        <a:bodyPr/>
        <a:lstStyle/>
        <a:p>
          <a:endParaRPr lang="sl-SI"/>
        </a:p>
      </dgm:t>
    </dgm:pt>
    <dgm:pt modelId="{EDBAB819-ECBA-4330-B997-889C41AD8B0A}">
      <dgm:prSet phldrT="[Text]"/>
      <dgm:spPr>
        <a:blipFill dpi="0" rotWithShape="0">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dgm:spPr>
      <dgm:t>
        <a:bodyPr/>
        <a:lstStyle/>
        <a:p>
          <a:r>
            <a:rPr lang="sl-SI" dirty="0" smtClean="0"/>
            <a:t>  </a:t>
          </a:r>
          <a:endParaRPr lang="sl-SI" dirty="0"/>
        </a:p>
      </dgm:t>
    </dgm:pt>
    <dgm:pt modelId="{CC2A475D-3493-4BD5-854B-2FE5447ADA81}" type="parTrans" cxnId="{D8337460-9902-4C9A-9269-2BB5BE36B69C}">
      <dgm:prSet/>
      <dgm:spPr/>
      <dgm:t>
        <a:bodyPr/>
        <a:lstStyle/>
        <a:p>
          <a:endParaRPr lang="sl-SI"/>
        </a:p>
      </dgm:t>
    </dgm:pt>
    <dgm:pt modelId="{A824E9AF-289A-40DD-A6F9-08280C51C60B}" type="sibTrans" cxnId="{D8337460-9902-4C9A-9269-2BB5BE36B69C}">
      <dgm:prSet/>
      <dgm:spPr/>
      <dgm:t>
        <a:bodyPr/>
        <a:lstStyle/>
        <a:p>
          <a:endParaRPr lang="sl-SI"/>
        </a:p>
      </dgm:t>
    </dgm:pt>
    <dgm:pt modelId="{FE42B22A-6268-4DBA-A6F1-141C421596AB}">
      <dgm:prSet phldrT="[Text]"/>
      <dgm:spPr>
        <a:blipFill dpi="0" rotWithShape="0">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dgm:spPr>
      <dgm:t>
        <a:bodyPr/>
        <a:lstStyle/>
        <a:p>
          <a:r>
            <a:rPr lang="sl-SI" dirty="0" smtClean="0"/>
            <a:t>  </a:t>
          </a:r>
          <a:endParaRPr lang="sl-SI" dirty="0"/>
        </a:p>
      </dgm:t>
    </dgm:pt>
    <dgm:pt modelId="{41347F97-758E-4037-8CCB-C4B2F6324917}" type="parTrans" cxnId="{120719EE-3DDC-49BC-A496-ECE657CBBB74}">
      <dgm:prSet/>
      <dgm:spPr/>
      <dgm:t>
        <a:bodyPr/>
        <a:lstStyle/>
        <a:p>
          <a:endParaRPr lang="sl-SI"/>
        </a:p>
      </dgm:t>
    </dgm:pt>
    <dgm:pt modelId="{6A926E1D-8453-48CA-A81C-F98810918FC7}" type="sibTrans" cxnId="{120719EE-3DDC-49BC-A496-ECE657CBBB74}">
      <dgm:prSet/>
      <dgm:spPr/>
      <dgm:t>
        <a:bodyPr/>
        <a:lstStyle/>
        <a:p>
          <a:endParaRPr lang="sl-SI"/>
        </a:p>
      </dgm:t>
    </dgm:pt>
    <dgm:pt modelId="{DF1356DA-0C95-47AC-B76F-A04322CDDD81}" type="pres">
      <dgm:prSet presAssocID="{54494603-C797-434D-AF1C-4C2CC234BDD2}" presName="compositeShape" presStyleCnt="0">
        <dgm:presLayoutVars>
          <dgm:chMax val="9"/>
          <dgm:dir/>
          <dgm:resizeHandles val="exact"/>
        </dgm:presLayoutVars>
      </dgm:prSet>
      <dgm:spPr/>
      <dgm:t>
        <a:bodyPr/>
        <a:lstStyle/>
        <a:p>
          <a:endParaRPr lang="it-IT"/>
        </a:p>
      </dgm:t>
    </dgm:pt>
    <dgm:pt modelId="{5044D0C1-169F-43A3-A42A-971B28490F52}" type="pres">
      <dgm:prSet presAssocID="{54494603-C797-434D-AF1C-4C2CC234BDD2}" presName="triangle1" presStyleLbl="node1" presStyleIdx="0" presStyleCnt="4">
        <dgm:presLayoutVars>
          <dgm:bulletEnabled val="1"/>
        </dgm:presLayoutVars>
      </dgm:prSet>
      <dgm:spPr/>
      <dgm:t>
        <a:bodyPr/>
        <a:lstStyle/>
        <a:p>
          <a:endParaRPr lang="it-IT"/>
        </a:p>
      </dgm:t>
    </dgm:pt>
    <dgm:pt modelId="{E996E004-107B-4D63-9839-C05BF185378E}" type="pres">
      <dgm:prSet presAssocID="{54494603-C797-434D-AF1C-4C2CC234BDD2}" presName="triangle2" presStyleLbl="node1" presStyleIdx="1" presStyleCnt="4">
        <dgm:presLayoutVars>
          <dgm:bulletEnabled val="1"/>
        </dgm:presLayoutVars>
      </dgm:prSet>
      <dgm:spPr/>
      <dgm:t>
        <a:bodyPr/>
        <a:lstStyle/>
        <a:p>
          <a:endParaRPr lang="it-IT"/>
        </a:p>
      </dgm:t>
    </dgm:pt>
    <dgm:pt modelId="{DD3C093A-E3A0-44D7-BE37-E9712D5D269D}" type="pres">
      <dgm:prSet presAssocID="{54494603-C797-434D-AF1C-4C2CC234BDD2}" presName="triangle3" presStyleLbl="node1" presStyleIdx="2" presStyleCnt="4">
        <dgm:presLayoutVars>
          <dgm:bulletEnabled val="1"/>
        </dgm:presLayoutVars>
      </dgm:prSet>
      <dgm:spPr/>
      <dgm:t>
        <a:bodyPr/>
        <a:lstStyle/>
        <a:p>
          <a:endParaRPr lang="it-IT"/>
        </a:p>
      </dgm:t>
    </dgm:pt>
    <dgm:pt modelId="{883A55F3-CA01-48CD-BE0D-B90B91F5F677}" type="pres">
      <dgm:prSet presAssocID="{54494603-C797-434D-AF1C-4C2CC234BDD2}" presName="triangle4" presStyleLbl="node1" presStyleIdx="3" presStyleCnt="4">
        <dgm:presLayoutVars>
          <dgm:bulletEnabled val="1"/>
        </dgm:presLayoutVars>
      </dgm:prSet>
      <dgm:spPr/>
      <dgm:t>
        <a:bodyPr/>
        <a:lstStyle/>
        <a:p>
          <a:endParaRPr lang="it-IT"/>
        </a:p>
      </dgm:t>
    </dgm:pt>
  </dgm:ptLst>
  <dgm:cxnLst>
    <dgm:cxn modelId="{4D2E183A-05CF-440C-871F-D08693D7D400}" type="presOf" srcId="{F3FE1839-D733-4155-B0EC-2A19692C80A0}" destId="{5044D0C1-169F-43A3-A42A-971B28490F52}" srcOrd="0" destOrd="0" presId="urn:microsoft.com/office/officeart/2005/8/layout/pyramid4"/>
    <dgm:cxn modelId="{10142161-5598-4015-946A-11FEC02E85D2}" srcId="{54494603-C797-434D-AF1C-4C2CC234BDD2}" destId="{DA6B667F-F6DC-42E1-924C-B039EB509625}" srcOrd="1" destOrd="0" parTransId="{1D3B1427-0D93-4FF4-87F9-AC801C39C1E2}" sibTransId="{EE441FED-F43F-4B6E-9015-2AF362C0DBD8}"/>
    <dgm:cxn modelId="{3CC3B3A4-B0A6-461C-BF97-6A8050AAD003}" type="presOf" srcId="{EDBAB819-ECBA-4330-B997-889C41AD8B0A}" destId="{DD3C093A-E3A0-44D7-BE37-E9712D5D269D}" srcOrd="0" destOrd="0" presId="urn:microsoft.com/office/officeart/2005/8/layout/pyramid4"/>
    <dgm:cxn modelId="{120719EE-3DDC-49BC-A496-ECE657CBBB74}" srcId="{54494603-C797-434D-AF1C-4C2CC234BDD2}" destId="{FE42B22A-6268-4DBA-A6F1-141C421596AB}" srcOrd="3" destOrd="0" parTransId="{41347F97-758E-4037-8CCB-C4B2F6324917}" sibTransId="{6A926E1D-8453-48CA-A81C-F98810918FC7}"/>
    <dgm:cxn modelId="{4F336B43-24BA-40B9-B7C6-7EA76F631715}" type="presOf" srcId="{FE42B22A-6268-4DBA-A6F1-141C421596AB}" destId="{883A55F3-CA01-48CD-BE0D-B90B91F5F677}" srcOrd="0" destOrd="0" presId="urn:microsoft.com/office/officeart/2005/8/layout/pyramid4"/>
    <dgm:cxn modelId="{D8337460-9902-4C9A-9269-2BB5BE36B69C}" srcId="{54494603-C797-434D-AF1C-4C2CC234BDD2}" destId="{EDBAB819-ECBA-4330-B997-889C41AD8B0A}" srcOrd="2" destOrd="0" parTransId="{CC2A475D-3493-4BD5-854B-2FE5447ADA81}" sibTransId="{A824E9AF-289A-40DD-A6F9-08280C51C60B}"/>
    <dgm:cxn modelId="{1FDDA778-AD88-451A-8946-B047E805B61C}" srcId="{54494603-C797-434D-AF1C-4C2CC234BDD2}" destId="{F3FE1839-D733-4155-B0EC-2A19692C80A0}" srcOrd="0" destOrd="0" parTransId="{B6C27A37-914D-467F-B543-79292A537975}" sibTransId="{D6BF3E81-A106-432F-9CB6-7841F01D9F5C}"/>
    <dgm:cxn modelId="{CE68EA59-4D32-4C08-8EE5-24F8497AA977}" type="presOf" srcId="{DA6B667F-F6DC-42E1-924C-B039EB509625}" destId="{E996E004-107B-4D63-9839-C05BF185378E}" srcOrd="0" destOrd="0" presId="urn:microsoft.com/office/officeart/2005/8/layout/pyramid4"/>
    <dgm:cxn modelId="{0238DC2E-DE76-42C5-A05B-BC933CEC027A}" type="presOf" srcId="{54494603-C797-434D-AF1C-4C2CC234BDD2}" destId="{DF1356DA-0C95-47AC-B76F-A04322CDDD81}" srcOrd="0" destOrd="0" presId="urn:microsoft.com/office/officeart/2005/8/layout/pyramid4"/>
    <dgm:cxn modelId="{1CB906A7-212E-44E0-BBF3-B69A7D7BF287}" type="presParOf" srcId="{DF1356DA-0C95-47AC-B76F-A04322CDDD81}" destId="{5044D0C1-169F-43A3-A42A-971B28490F52}" srcOrd="0" destOrd="0" presId="urn:microsoft.com/office/officeart/2005/8/layout/pyramid4"/>
    <dgm:cxn modelId="{3CCDC1F4-2636-444A-ABCA-0C8E3E595F19}" type="presParOf" srcId="{DF1356DA-0C95-47AC-B76F-A04322CDDD81}" destId="{E996E004-107B-4D63-9839-C05BF185378E}" srcOrd="1" destOrd="0" presId="urn:microsoft.com/office/officeart/2005/8/layout/pyramid4"/>
    <dgm:cxn modelId="{6A020282-BD61-43E7-84D3-B584ACDF86F6}" type="presParOf" srcId="{DF1356DA-0C95-47AC-B76F-A04322CDDD81}" destId="{DD3C093A-E3A0-44D7-BE37-E9712D5D269D}" srcOrd="2" destOrd="0" presId="urn:microsoft.com/office/officeart/2005/8/layout/pyramid4"/>
    <dgm:cxn modelId="{FA223232-5F30-4789-AAEA-46B45EEF2849}" type="presParOf" srcId="{DF1356DA-0C95-47AC-B76F-A04322CDDD81}" destId="{883A55F3-CA01-48CD-BE0D-B90B91F5F67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021708-C778-4EEB-B451-9DFD821631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1EDDDE05-3DB6-4140-95E6-7F48DB5FA4CC}">
      <dgm:prSet/>
      <dgm:spPr/>
      <dgm:t>
        <a:bodyPr/>
        <a:lstStyle/>
        <a:p>
          <a:pPr rtl="0"/>
          <a:r>
            <a:rPr lang="en-US" noProof="0" dirty="0" smtClean="0"/>
            <a:t>Technologies should be selected:</a:t>
          </a:r>
          <a:endParaRPr lang="en-US" noProof="0" dirty="0"/>
        </a:p>
      </dgm:t>
    </dgm:pt>
    <dgm:pt modelId="{7A21964D-9B8C-4481-8587-289066E4A200}" type="parTrans" cxnId="{566863F2-E1F0-4ED4-A4CB-F0219E6B2290}">
      <dgm:prSet/>
      <dgm:spPr/>
      <dgm:t>
        <a:bodyPr/>
        <a:lstStyle/>
        <a:p>
          <a:endParaRPr lang="sl-SI"/>
        </a:p>
      </dgm:t>
    </dgm:pt>
    <dgm:pt modelId="{93B3AEEB-D631-4A3F-AD4D-D2991C3959E2}" type="sibTrans" cxnId="{566863F2-E1F0-4ED4-A4CB-F0219E6B2290}">
      <dgm:prSet/>
      <dgm:spPr/>
      <dgm:t>
        <a:bodyPr/>
        <a:lstStyle/>
        <a:p>
          <a:endParaRPr lang="sl-SI"/>
        </a:p>
      </dgm:t>
    </dgm:pt>
    <dgm:pt modelId="{611A5C1B-D074-4133-A8FE-DBD2C85C8953}">
      <dgm:prSet/>
      <dgm:spPr/>
      <dgm:t>
        <a:bodyPr/>
        <a:lstStyle/>
        <a:p>
          <a:pPr rtl="0"/>
          <a:r>
            <a:rPr lang="en-US" noProof="0" dirty="0" smtClean="0"/>
            <a:t>According to viability of machinery in the region and traditions</a:t>
          </a:r>
          <a:endParaRPr lang="en-US" noProof="0" dirty="0"/>
        </a:p>
      </dgm:t>
    </dgm:pt>
    <dgm:pt modelId="{54F730AA-3533-4383-86C3-B6361CA9392E}" type="parTrans" cxnId="{90CE36B8-092F-4283-8F38-ADE838190F53}">
      <dgm:prSet/>
      <dgm:spPr/>
      <dgm:t>
        <a:bodyPr/>
        <a:lstStyle/>
        <a:p>
          <a:endParaRPr lang="sl-SI"/>
        </a:p>
      </dgm:t>
    </dgm:pt>
    <dgm:pt modelId="{67648E93-3B5E-4D28-9CCF-99F8FBB91E0E}" type="sibTrans" cxnId="{90CE36B8-092F-4283-8F38-ADE838190F53}">
      <dgm:prSet/>
      <dgm:spPr/>
      <dgm:t>
        <a:bodyPr/>
        <a:lstStyle/>
        <a:p>
          <a:endParaRPr lang="sl-SI"/>
        </a:p>
      </dgm:t>
    </dgm:pt>
    <dgm:pt modelId="{6F0D5F0D-4C60-4A55-A974-D53E5FEA5963}">
      <dgm:prSet/>
      <dgm:spPr/>
      <dgm:t>
        <a:bodyPr/>
        <a:lstStyle/>
        <a:p>
          <a:pPr rtl="0"/>
          <a:r>
            <a:rPr lang="en-US" noProof="0" dirty="0" smtClean="0"/>
            <a:t>According to terrain characteristics</a:t>
          </a:r>
          <a:endParaRPr lang="en-US" noProof="0" dirty="0"/>
        </a:p>
      </dgm:t>
    </dgm:pt>
    <dgm:pt modelId="{52365D29-F8C8-49B3-B324-E333FBA721DB}" type="parTrans" cxnId="{D57441D0-422D-4215-853B-FD46DF9601ED}">
      <dgm:prSet/>
      <dgm:spPr/>
      <dgm:t>
        <a:bodyPr/>
        <a:lstStyle/>
        <a:p>
          <a:endParaRPr lang="sl-SI"/>
        </a:p>
      </dgm:t>
    </dgm:pt>
    <dgm:pt modelId="{661F0E8B-F7A8-4D44-9A06-BC049C5C0156}" type="sibTrans" cxnId="{D57441D0-422D-4215-853B-FD46DF9601ED}">
      <dgm:prSet/>
      <dgm:spPr/>
      <dgm:t>
        <a:bodyPr/>
        <a:lstStyle/>
        <a:p>
          <a:endParaRPr lang="sl-SI"/>
        </a:p>
      </dgm:t>
    </dgm:pt>
    <dgm:pt modelId="{C6747149-46A0-454D-8271-63135780A49E}">
      <dgm:prSet/>
      <dgm:spPr/>
      <dgm:t>
        <a:bodyPr/>
        <a:lstStyle/>
        <a:p>
          <a:pPr rtl="0"/>
          <a:r>
            <a:rPr lang="en-US" noProof="0" dirty="0" smtClean="0"/>
            <a:t>According to costs</a:t>
          </a:r>
          <a:endParaRPr lang="en-US" noProof="0" dirty="0"/>
        </a:p>
      </dgm:t>
    </dgm:pt>
    <dgm:pt modelId="{36553206-DBA9-4708-BBA7-B89CDFBDC834}" type="parTrans" cxnId="{E2AA7EA8-355E-43C4-8CCC-378AD0BE1335}">
      <dgm:prSet/>
      <dgm:spPr/>
      <dgm:t>
        <a:bodyPr/>
        <a:lstStyle/>
        <a:p>
          <a:endParaRPr lang="sl-SI"/>
        </a:p>
      </dgm:t>
    </dgm:pt>
    <dgm:pt modelId="{B180DC13-4E14-4223-AF68-31782248E134}" type="sibTrans" cxnId="{E2AA7EA8-355E-43C4-8CCC-378AD0BE1335}">
      <dgm:prSet/>
      <dgm:spPr/>
      <dgm:t>
        <a:bodyPr/>
        <a:lstStyle/>
        <a:p>
          <a:endParaRPr lang="sl-SI"/>
        </a:p>
      </dgm:t>
    </dgm:pt>
    <dgm:pt modelId="{9CF12FB7-BA2A-44BA-9CDE-3E92B3CF3588}">
      <dgm:prSet/>
      <dgm:spPr/>
      <dgm:t>
        <a:bodyPr/>
        <a:lstStyle/>
        <a:p>
          <a:pPr rtl="0"/>
          <a:r>
            <a:rPr lang="en-US" noProof="0" dirty="0" err="1" smtClean="0"/>
            <a:t>WoodChainManager</a:t>
          </a:r>
          <a:endParaRPr lang="en-US" noProof="0" dirty="0"/>
        </a:p>
      </dgm:t>
    </dgm:pt>
    <dgm:pt modelId="{F839B23D-05D5-428E-BA63-F2061048304D}" type="parTrans" cxnId="{FE55D8B4-5F3B-477E-8CDC-BA39409EB896}">
      <dgm:prSet/>
      <dgm:spPr/>
      <dgm:t>
        <a:bodyPr/>
        <a:lstStyle/>
        <a:p>
          <a:endParaRPr lang="sl-SI"/>
        </a:p>
      </dgm:t>
    </dgm:pt>
    <dgm:pt modelId="{19341135-3C6E-46DC-9D59-7A488EA7D02D}" type="sibTrans" cxnId="{FE55D8B4-5F3B-477E-8CDC-BA39409EB896}">
      <dgm:prSet/>
      <dgm:spPr/>
      <dgm:t>
        <a:bodyPr/>
        <a:lstStyle/>
        <a:p>
          <a:endParaRPr lang="sl-SI"/>
        </a:p>
      </dgm:t>
    </dgm:pt>
    <dgm:pt modelId="{6DD28297-2401-455D-BFC9-515EF81C2DE0}">
      <dgm:prSet/>
      <dgm:spPr/>
      <dgm:t>
        <a:bodyPr/>
        <a:lstStyle/>
        <a:p>
          <a:pPr rtl="0"/>
          <a:r>
            <a:rPr lang="en-US" noProof="0" dirty="0" smtClean="0"/>
            <a:t>a free internet application can be used for visualization and cost calculation of selected machinery</a:t>
          </a:r>
          <a:endParaRPr lang="en-US" noProof="0" dirty="0"/>
        </a:p>
      </dgm:t>
    </dgm:pt>
    <dgm:pt modelId="{53B196EF-1ED6-40D9-8636-A1919A8A1813}" type="parTrans" cxnId="{783455AD-5C4F-461C-B8B9-9880AC6B7A09}">
      <dgm:prSet/>
      <dgm:spPr/>
      <dgm:t>
        <a:bodyPr/>
        <a:lstStyle/>
        <a:p>
          <a:endParaRPr lang="sl-SI"/>
        </a:p>
      </dgm:t>
    </dgm:pt>
    <dgm:pt modelId="{4183F7E3-B963-4F8B-8E3D-DF0F4E1107FA}" type="sibTrans" cxnId="{783455AD-5C4F-461C-B8B9-9880AC6B7A09}">
      <dgm:prSet/>
      <dgm:spPr/>
      <dgm:t>
        <a:bodyPr/>
        <a:lstStyle/>
        <a:p>
          <a:endParaRPr lang="sl-SI"/>
        </a:p>
      </dgm:t>
    </dgm:pt>
    <dgm:pt modelId="{D54A7813-950A-4EEB-83EF-3327103266AB}">
      <dgm:prSet/>
      <dgm:spPr/>
      <dgm:t>
        <a:bodyPr/>
        <a:lstStyle/>
        <a:p>
          <a:pPr rtl="0"/>
          <a:r>
            <a:rPr lang="en-US" noProof="0" dirty="0" smtClean="0"/>
            <a:t>Limitations from nature conservations should be considered</a:t>
          </a:r>
          <a:endParaRPr lang="en-US" noProof="0" dirty="0"/>
        </a:p>
      </dgm:t>
    </dgm:pt>
    <dgm:pt modelId="{92638676-2940-4DE8-9EA2-227692987357}" type="parTrans" cxnId="{86AFFF12-D346-416C-866B-DEE90DDF3D37}">
      <dgm:prSet/>
      <dgm:spPr/>
      <dgm:t>
        <a:bodyPr/>
        <a:lstStyle/>
        <a:p>
          <a:endParaRPr lang="sl-SI"/>
        </a:p>
      </dgm:t>
    </dgm:pt>
    <dgm:pt modelId="{220B4F4B-A2E3-4AAB-8CFE-31EA506A5ADE}" type="sibTrans" cxnId="{86AFFF12-D346-416C-866B-DEE90DDF3D37}">
      <dgm:prSet/>
      <dgm:spPr/>
      <dgm:t>
        <a:bodyPr/>
        <a:lstStyle/>
        <a:p>
          <a:endParaRPr lang="sl-SI"/>
        </a:p>
      </dgm:t>
    </dgm:pt>
    <dgm:pt modelId="{CB943321-2002-46DC-8B46-8B296BE05EE9}" type="pres">
      <dgm:prSet presAssocID="{AF021708-C778-4EEB-B451-9DFD82163122}" presName="linear" presStyleCnt="0">
        <dgm:presLayoutVars>
          <dgm:animLvl val="lvl"/>
          <dgm:resizeHandles val="exact"/>
        </dgm:presLayoutVars>
      </dgm:prSet>
      <dgm:spPr/>
      <dgm:t>
        <a:bodyPr/>
        <a:lstStyle/>
        <a:p>
          <a:endParaRPr lang="it-IT"/>
        </a:p>
      </dgm:t>
    </dgm:pt>
    <dgm:pt modelId="{4F419B88-A5F4-4285-9A78-8C5746B62324}" type="pres">
      <dgm:prSet presAssocID="{1EDDDE05-3DB6-4140-95E6-7F48DB5FA4CC}" presName="parentText" presStyleLbl="node1" presStyleIdx="0" presStyleCnt="2">
        <dgm:presLayoutVars>
          <dgm:chMax val="0"/>
          <dgm:bulletEnabled val="1"/>
        </dgm:presLayoutVars>
      </dgm:prSet>
      <dgm:spPr/>
      <dgm:t>
        <a:bodyPr/>
        <a:lstStyle/>
        <a:p>
          <a:endParaRPr lang="it-IT"/>
        </a:p>
      </dgm:t>
    </dgm:pt>
    <dgm:pt modelId="{4D2B61FD-F917-4502-88CF-1E3E41DA9191}" type="pres">
      <dgm:prSet presAssocID="{1EDDDE05-3DB6-4140-95E6-7F48DB5FA4CC}" presName="childText" presStyleLbl="revTx" presStyleIdx="0" presStyleCnt="2">
        <dgm:presLayoutVars>
          <dgm:bulletEnabled val="1"/>
        </dgm:presLayoutVars>
      </dgm:prSet>
      <dgm:spPr/>
      <dgm:t>
        <a:bodyPr/>
        <a:lstStyle/>
        <a:p>
          <a:endParaRPr lang="sl-SI"/>
        </a:p>
      </dgm:t>
    </dgm:pt>
    <dgm:pt modelId="{05BC4648-BF4F-4F78-8B4A-1B7AD4AF3029}" type="pres">
      <dgm:prSet presAssocID="{9CF12FB7-BA2A-44BA-9CDE-3E92B3CF3588}" presName="parentText" presStyleLbl="node1" presStyleIdx="1" presStyleCnt="2">
        <dgm:presLayoutVars>
          <dgm:chMax val="0"/>
          <dgm:bulletEnabled val="1"/>
        </dgm:presLayoutVars>
      </dgm:prSet>
      <dgm:spPr/>
      <dgm:t>
        <a:bodyPr/>
        <a:lstStyle/>
        <a:p>
          <a:endParaRPr lang="sl-SI"/>
        </a:p>
      </dgm:t>
    </dgm:pt>
    <dgm:pt modelId="{DAABFD1B-D0D0-43BC-9950-50F7D9C5A1C4}" type="pres">
      <dgm:prSet presAssocID="{9CF12FB7-BA2A-44BA-9CDE-3E92B3CF3588}" presName="childText" presStyleLbl="revTx" presStyleIdx="1" presStyleCnt="2">
        <dgm:presLayoutVars>
          <dgm:bulletEnabled val="1"/>
        </dgm:presLayoutVars>
      </dgm:prSet>
      <dgm:spPr/>
      <dgm:t>
        <a:bodyPr/>
        <a:lstStyle/>
        <a:p>
          <a:endParaRPr lang="sl-SI"/>
        </a:p>
      </dgm:t>
    </dgm:pt>
  </dgm:ptLst>
  <dgm:cxnLst>
    <dgm:cxn modelId="{566863F2-E1F0-4ED4-A4CB-F0219E6B2290}" srcId="{AF021708-C778-4EEB-B451-9DFD82163122}" destId="{1EDDDE05-3DB6-4140-95E6-7F48DB5FA4CC}" srcOrd="0" destOrd="0" parTransId="{7A21964D-9B8C-4481-8587-289066E4A200}" sibTransId="{93B3AEEB-D631-4A3F-AD4D-D2991C3959E2}"/>
    <dgm:cxn modelId="{2D49CC04-53F3-4FB9-A6F9-697C38ABCD69}" type="presOf" srcId="{6DD28297-2401-455D-BFC9-515EF81C2DE0}" destId="{DAABFD1B-D0D0-43BC-9950-50F7D9C5A1C4}" srcOrd="0" destOrd="0" presId="urn:microsoft.com/office/officeart/2005/8/layout/vList2"/>
    <dgm:cxn modelId="{4FB0D5FB-46EC-4A66-B8E8-26B6D613B129}" type="presOf" srcId="{C6747149-46A0-454D-8271-63135780A49E}" destId="{4D2B61FD-F917-4502-88CF-1E3E41DA9191}" srcOrd="0" destOrd="2" presId="urn:microsoft.com/office/officeart/2005/8/layout/vList2"/>
    <dgm:cxn modelId="{1918EDB2-ECF8-4D30-8BD9-C6B03619481B}" type="presOf" srcId="{9CF12FB7-BA2A-44BA-9CDE-3E92B3CF3588}" destId="{05BC4648-BF4F-4F78-8B4A-1B7AD4AF3029}" srcOrd="0" destOrd="0" presId="urn:microsoft.com/office/officeart/2005/8/layout/vList2"/>
    <dgm:cxn modelId="{FE55D8B4-5F3B-477E-8CDC-BA39409EB896}" srcId="{AF021708-C778-4EEB-B451-9DFD82163122}" destId="{9CF12FB7-BA2A-44BA-9CDE-3E92B3CF3588}" srcOrd="1" destOrd="0" parTransId="{F839B23D-05D5-428E-BA63-F2061048304D}" sibTransId="{19341135-3C6E-46DC-9D59-7A488EA7D02D}"/>
    <dgm:cxn modelId="{2246E985-4D65-4B7B-881F-42FE06EEAEB2}" type="presOf" srcId="{1EDDDE05-3DB6-4140-95E6-7F48DB5FA4CC}" destId="{4F419B88-A5F4-4285-9A78-8C5746B62324}" srcOrd="0" destOrd="0" presId="urn:microsoft.com/office/officeart/2005/8/layout/vList2"/>
    <dgm:cxn modelId="{B8592936-69EC-41E6-9868-AE28AFF0D189}" type="presOf" srcId="{6F0D5F0D-4C60-4A55-A974-D53E5FEA5963}" destId="{4D2B61FD-F917-4502-88CF-1E3E41DA9191}" srcOrd="0" destOrd="1" presId="urn:microsoft.com/office/officeart/2005/8/layout/vList2"/>
    <dgm:cxn modelId="{E2AA7EA8-355E-43C4-8CCC-378AD0BE1335}" srcId="{1EDDDE05-3DB6-4140-95E6-7F48DB5FA4CC}" destId="{C6747149-46A0-454D-8271-63135780A49E}" srcOrd="2" destOrd="0" parTransId="{36553206-DBA9-4708-BBA7-B89CDFBDC834}" sibTransId="{B180DC13-4E14-4223-AF68-31782248E134}"/>
    <dgm:cxn modelId="{FBDD6FA0-ABA0-419C-B953-DE04730CC582}" type="presOf" srcId="{611A5C1B-D074-4133-A8FE-DBD2C85C8953}" destId="{4D2B61FD-F917-4502-88CF-1E3E41DA9191}" srcOrd="0" destOrd="0" presId="urn:microsoft.com/office/officeart/2005/8/layout/vList2"/>
    <dgm:cxn modelId="{90CE36B8-092F-4283-8F38-ADE838190F53}" srcId="{1EDDDE05-3DB6-4140-95E6-7F48DB5FA4CC}" destId="{611A5C1B-D074-4133-A8FE-DBD2C85C8953}" srcOrd="0" destOrd="0" parTransId="{54F730AA-3533-4383-86C3-B6361CA9392E}" sibTransId="{67648E93-3B5E-4D28-9CCF-99F8FBB91E0E}"/>
    <dgm:cxn modelId="{86AFFF12-D346-416C-866B-DEE90DDF3D37}" srcId="{1EDDDE05-3DB6-4140-95E6-7F48DB5FA4CC}" destId="{D54A7813-950A-4EEB-83EF-3327103266AB}" srcOrd="3" destOrd="0" parTransId="{92638676-2940-4DE8-9EA2-227692987357}" sibTransId="{220B4F4B-A2E3-4AAB-8CFE-31EA506A5ADE}"/>
    <dgm:cxn modelId="{783455AD-5C4F-461C-B8B9-9880AC6B7A09}" srcId="{9CF12FB7-BA2A-44BA-9CDE-3E92B3CF3588}" destId="{6DD28297-2401-455D-BFC9-515EF81C2DE0}" srcOrd="0" destOrd="0" parTransId="{53B196EF-1ED6-40D9-8636-A1919A8A1813}" sibTransId="{4183F7E3-B963-4F8B-8E3D-DF0F4E1107FA}"/>
    <dgm:cxn modelId="{DE1273BD-2BC6-40FD-A47F-4A4EF90E6CDF}" type="presOf" srcId="{AF021708-C778-4EEB-B451-9DFD82163122}" destId="{CB943321-2002-46DC-8B46-8B296BE05EE9}" srcOrd="0" destOrd="0" presId="urn:microsoft.com/office/officeart/2005/8/layout/vList2"/>
    <dgm:cxn modelId="{D57441D0-422D-4215-853B-FD46DF9601ED}" srcId="{1EDDDE05-3DB6-4140-95E6-7F48DB5FA4CC}" destId="{6F0D5F0D-4C60-4A55-A974-D53E5FEA5963}" srcOrd="1" destOrd="0" parTransId="{52365D29-F8C8-49B3-B324-E333FBA721DB}" sibTransId="{661F0E8B-F7A8-4D44-9A06-BC049C5C0156}"/>
    <dgm:cxn modelId="{1253762D-C16F-429F-BD77-56EE9D70215E}" type="presOf" srcId="{D54A7813-950A-4EEB-83EF-3327103266AB}" destId="{4D2B61FD-F917-4502-88CF-1E3E41DA9191}" srcOrd="0" destOrd="3" presId="urn:microsoft.com/office/officeart/2005/8/layout/vList2"/>
    <dgm:cxn modelId="{3A6FA30E-91FE-4585-BFD0-9BE2993A1F47}" type="presParOf" srcId="{CB943321-2002-46DC-8B46-8B296BE05EE9}" destId="{4F419B88-A5F4-4285-9A78-8C5746B62324}" srcOrd="0" destOrd="0" presId="urn:microsoft.com/office/officeart/2005/8/layout/vList2"/>
    <dgm:cxn modelId="{549AFF69-141A-4B1B-8E7F-35E7E880BCDD}" type="presParOf" srcId="{CB943321-2002-46DC-8B46-8B296BE05EE9}" destId="{4D2B61FD-F917-4502-88CF-1E3E41DA9191}" srcOrd="1" destOrd="0" presId="urn:microsoft.com/office/officeart/2005/8/layout/vList2"/>
    <dgm:cxn modelId="{E099E252-0F02-41B2-A18B-B43DACB4DB2D}" type="presParOf" srcId="{CB943321-2002-46DC-8B46-8B296BE05EE9}" destId="{05BC4648-BF4F-4F78-8B4A-1B7AD4AF3029}" srcOrd="2" destOrd="0" presId="urn:microsoft.com/office/officeart/2005/8/layout/vList2"/>
    <dgm:cxn modelId="{40A81D9C-F32A-474D-BE10-44495D8A38D7}" type="presParOf" srcId="{CB943321-2002-46DC-8B46-8B296BE05EE9}" destId="{DAABFD1B-D0D0-43BC-9950-50F7D9C5A1C4}"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A6F84-4772-4067-B713-BBED90CDF892}" type="doc">
      <dgm:prSet loTypeId="urn:microsoft.com/office/officeart/2005/8/layout/cycle4#3" loCatId="relationship" qsTypeId="urn:microsoft.com/office/officeart/2005/8/quickstyle/3d1" qsCatId="3D" csTypeId="urn:microsoft.com/office/officeart/2005/8/colors/accent1_2" csCatId="accent1" phldr="1"/>
      <dgm:spPr/>
      <dgm:t>
        <a:bodyPr/>
        <a:lstStyle/>
        <a:p>
          <a:endParaRPr lang="sl-SI"/>
        </a:p>
      </dgm:t>
    </dgm:pt>
    <dgm:pt modelId="{AB05086B-E115-4B7A-B38C-10F2C5CD9E58}">
      <dgm:prSet phldrT="[Text]"/>
      <dgm:spPr>
        <a:blipFill rotWithShape="0">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t>
        <a:bodyPr/>
        <a:lstStyle/>
        <a:p>
          <a:r>
            <a:rPr lang="sl-SI" noProof="0" dirty="0" smtClean="0"/>
            <a:t>  </a:t>
          </a:r>
          <a:endParaRPr lang="en-US" noProof="0" dirty="0"/>
        </a:p>
      </dgm:t>
    </dgm:pt>
    <dgm:pt modelId="{B03ED8CB-1F46-41BB-9F96-2EE7729200CA}" type="parTrans" cxnId="{A4176CF4-8690-4A6E-B96B-23949D79A9A7}">
      <dgm:prSet/>
      <dgm:spPr/>
      <dgm:t>
        <a:bodyPr/>
        <a:lstStyle/>
        <a:p>
          <a:endParaRPr lang="sl-SI"/>
        </a:p>
      </dgm:t>
    </dgm:pt>
    <dgm:pt modelId="{2F0C8B97-6354-4284-BF97-751B83CF539C}" type="sibTrans" cxnId="{A4176CF4-8690-4A6E-B96B-23949D79A9A7}">
      <dgm:prSet/>
      <dgm:spPr/>
      <dgm:t>
        <a:bodyPr/>
        <a:lstStyle/>
        <a:p>
          <a:endParaRPr lang="sl-SI"/>
        </a:p>
      </dgm:t>
    </dgm:pt>
    <dgm:pt modelId="{E598EDE6-E2DA-437B-8C49-32C61A2E73E6}">
      <dgm:prSet phldrT="[Text]"/>
      <dgm:spPr/>
      <dgm:t>
        <a:bodyPr/>
        <a:lstStyle/>
        <a:p>
          <a:r>
            <a:rPr lang="en-US" b="1" noProof="0" dirty="0" smtClean="0">
              <a:solidFill>
                <a:srgbClr val="C00000"/>
              </a:solidFill>
            </a:rPr>
            <a:t>Economical</a:t>
          </a:r>
          <a:endParaRPr lang="en-US" b="1" noProof="0" dirty="0">
            <a:solidFill>
              <a:srgbClr val="C00000"/>
            </a:solidFill>
          </a:endParaRPr>
        </a:p>
      </dgm:t>
    </dgm:pt>
    <dgm:pt modelId="{0E76CAF0-868C-4378-B99D-7620A78096E8}" type="parTrans" cxnId="{590E4B05-F14B-4C4D-9A2F-88750118AB02}">
      <dgm:prSet/>
      <dgm:spPr/>
      <dgm:t>
        <a:bodyPr/>
        <a:lstStyle/>
        <a:p>
          <a:endParaRPr lang="sl-SI"/>
        </a:p>
      </dgm:t>
    </dgm:pt>
    <dgm:pt modelId="{6100517E-3925-4767-BBE5-523244F80C90}" type="sibTrans" cxnId="{590E4B05-F14B-4C4D-9A2F-88750118AB02}">
      <dgm:prSet/>
      <dgm:spPr/>
      <dgm:t>
        <a:bodyPr/>
        <a:lstStyle/>
        <a:p>
          <a:endParaRPr lang="sl-SI"/>
        </a:p>
      </dgm:t>
    </dgm:pt>
    <dgm:pt modelId="{B5EA10E7-85DD-41A3-BCE1-DCA9F8124301}">
      <dgm:prSet phldrT="[Text]"/>
      <dgm:spPr>
        <a:blipFill rotWithShape="0">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r>
            <a:rPr lang="sl-SI" noProof="0" dirty="0" smtClean="0"/>
            <a:t>  </a:t>
          </a:r>
          <a:endParaRPr lang="en-US" noProof="0" dirty="0"/>
        </a:p>
      </dgm:t>
    </dgm:pt>
    <dgm:pt modelId="{0BE60763-B7AE-4856-BD32-E2BBFEF0C21C}" type="parTrans" cxnId="{F0DE5ACB-34A9-4B0F-AF8C-D12D80A1C2A2}">
      <dgm:prSet/>
      <dgm:spPr/>
      <dgm:t>
        <a:bodyPr/>
        <a:lstStyle/>
        <a:p>
          <a:endParaRPr lang="sl-SI"/>
        </a:p>
      </dgm:t>
    </dgm:pt>
    <dgm:pt modelId="{39FFEC0B-DDA0-4621-B2C7-EAA1B5DDB745}" type="sibTrans" cxnId="{F0DE5ACB-34A9-4B0F-AF8C-D12D80A1C2A2}">
      <dgm:prSet/>
      <dgm:spPr/>
      <dgm:t>
        <a:bodyPr/>
        <a:lstStyle/>
        <a:p>
          <a:endParaRPr lang="sl-SI"/>
        </a:p>
      </dgm:t>
    </dgm:pt>
    <dgm:pt modelId="{22C4609F-2B6E-4310-B1C0-647930B36433}">
      <dgm:prSet phldrT="[Text]"/>
      <dgm:spPr/>
      <dgm:t>
        <a:bodyPr/>
        <a:lstStyle/>
        <a:p>
          <a:r>
            <a:rPr lang="en-US" b="1" noProof="0" dirty="0" smtClean="0">
              <a:solidFill>
                <a:schemeClr val="accent2">
                  <a:lumMod val="50000"/>
                </a:schemeClr>
              </a:solidFill>
            </a:rPr>
            <a:t>Environmental</a:t>
          </a:r>
          <a:endParaRPr lang="en-US" b="1" noProof="0" dirty="0">
            <a:solidFill>
              <a:schemeClr val="accent2">
                <a:lumMod val="50000"/>
              </a:schemeClr>
            </a:solidFill>
          </a:endParaRPr>
        </a:p>
      </dgm:t>
    </dgm:pt>
    <dgm:pt modelId="{B26EE386-F135-4B78-A09D-D4A8BD9B4D5B}" type="parTrans" cxnId="{B589C792-5C44-4F2B-9CA9-802171F10943}">
      <dgm:prSet/>
      <dgm:spPr/>
      <dgm:t>
        <a:bodyPr/>
        <a:lstStyle/>
        <a:p>
          <a:endParaRPr lang="sl-SI"/>
        </a:p>
      </dgm:t>
    </dgm:pt>
    <dgm:pt modelId="{E76D19C6-6EED-4154-BD3A-0D1276669D3E}" type="sibTrans" cxnId="{B589C792-5C44-4F2B-9CA9-802171F10943}">
      <dgm:prSet/>
      <dgm:spPr/>
      <dgm:t>
        <a:bodyPr/>
        <a:lstStyle/>
        <a:p>
          <a:endParaRPr lang="sl-SI"/>
        </a:p>
      </dgm:t>
    </dgm:pt>
    <dgm:pt modelId="{82D32723-AC5E-408E-9123-30F676AA6E3A}">
      <dgm:prSet phldrT="[Text]"/>
      <dgm:spPr>
        <a:solidFill>
          <a:schemeClr val="lt1">
            <a:hueOff val="0"/>
            <a:satOff val="0"/>
            <a:lumOff val="0"/>
          </a:schemeClr>
        </a:solidFill>
      </dgm:spPr>
      <dgm:t>
        <a:bodyPr/>
        <a:lstStyle/>
        <a:p>
          <a:r>
            <a:rPr lang="en-US" b="1" noProof="0" dirty="0" smtClean="0">
              <a:solidFill>
                <a:srgbClr val="7030A0"/>
              </a:solidFill>
            </a:rPr>
            <a:t>Cultural</a:t>
          </a:r>
          <a:endParaRPr lang="en-US" b="1" noProof="0" dirty="0">
            <a:solidFill>
              <a:srgbClr val="7030A0"/>
            </a:solidFill>
          </a:endParaRPr>
        </a:p>
      </dgm:t>
    </dgm:pt>
    <dgm:pt modelId="{52A2C9C4-AB72-49B1-B59A-1B46AA771F47}" type="parTrans" cxnId="{96A19209-531C-41C1-9B43-DCDE0A02642E}">
      <dgm:prSet/>
      <dgm:spPr/>
      <dgm:t>
        <a:bodyPr/>
        <a:lstStyle/>
        <a:p>
          <a:endParaRPr lang="sl-SI"/>
        </a:p>
      </dgm:t>
    </dgm:pt>
    <dgm:pt modelId="{26B73AFF-7637-4B37-884A-6814E31DA393}" type="sibTrans" cxnId="{96A19209-531C-41C1-9B43-DCDE0A02642E}">
      <dgm:prSet/>
      <dgm:spPr/>
      <dgm:t>
        <a:bodyPr/>
        <a:lstStyle/>
        <a:p>
          <a:endParaRPr lang="sl-SI"/>
        </a:p>
      </dgm:t>
    </dgm:pt>
    <dgm:pt modelId="{9C3AFF47-5A67-4F1E-B74C-E66FCE5807F1}">
      <dgm:prSet phldrT="[Text]"/>
      <dgm:spPr>
        <a:blipFill rotWithShape="0">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r>
            <a:rPr lang="sl-SI" noProof="0" dirty="0" smtClean="0"/>
            <a:t>  </a:t>
          </a:r>
          <a:endParaRPr lang="en-US" noProof="0" dirty="0"/>
        </a:p>
      </dgm:t>
    </dgm:pt>
    <dgm:pt modelId="{D2694614-B48A-4910-9C0E-C102F63FAC7E}" type="parTrans" cxnId="{FFEC30DA-653A-48DF-BD56-3C8656E4FCC6}">
      <dgm:prSet/>
      <dgm:spPr/>
      <dgm:t>
        <a:bodyPr/>
        <a:lstStyle/>
        <a:p>
          <a:endParaRPr lang="sl-SI"/>
        </a:p>
      </dgm:t>
    </dgm:pt>
    <dgm:pt modelId="{BF56F30F-3A09-41E8-8503-E4B76167A442}" type="sibTrans" cxnId="{FFEC30DA-653A-48DF-BD56-3C8656E4FCC6}">
      <dgm:prSet/>
      <dgm:spPr/>
      <dgm:t>
        <a:bodyPr/>
        <a:lstStyle/>
        <a:p>
          <a:endParaRPr lang="sl-SI"/>
        </a:p>
      </dgm:t>
    </dgm:pt>
    <dgm:pt modelId="{34B9D2CD-6422-4147-9E15-7FAF4D093233}">
      <dgm:prSet phldrT="[Text]"/>
      <dgm:spPr/>
      <dgm:t>
        <a:bodyPr/>
        <a:lstStyle/>
        <a:p>
          <a:r>
            <a:rPr lang="en-US" b="1" noProof="0" dirty="0" smtClean="0">
              <a:solidFill>
                <a:srgbClr val="0070C0"/>
              </a:solidFill>
            </a:rPr>
            <a:t>Social</a:t>
          </a:r>
          <a:endParaRPr lang="en-US" b="1" noProof="0" dirty="0">
            <a:solidFill>
              <a:srgbClr val="0070C0"/>
            </a:solidFill>
          </a:endParaRPr>
        </a:p>
      </dgm:t>
    </dgm:pt>
    <dgm:pt modelId="{1829D47B-AE43-4172-81CA-5F4FCC3CBE27}" type="parTrans" cxnId="{53746425-D668-4A13-81A5-CBD819726D67}">
      <dgm:prSet/>
      <dgm:spPr/>
      <dgm:t>
        <a:bodyPr/>
        <a:lstStyle/>
        <a:p>
          <a:endParaRPr lang="sl-SI"/>
        </a:p>
      </dgm:t>
    </dgm:pt>
    <dgm:pt modelId="{5DFBFD10-6D5F-4E0D-8D03-4B2A8D18D54A}" type="sibTrans" cxnId="{53746425-D668-4A13-81A5-CBD819726D67}">
      <dgm:prSet/>
      <dgm:spPr/>
      <dgm:t>
        <a:bodyPr/>
        <a:lstStyle/>
        <a:p>
          <a:endParaRPr lang="sl-SI"/>
        </a:p>
      </dgm:t>
    </dgm:pt>
    <dgm:pt modelId="{FFBC165D-E99A-4B55-A4E6-001416C0E7CC}">
      <dgm:prSet phldrT="[Text]"/>
      <dgm:spPr/>
      <dgm:t>
        <a:bodyPr/>
        <a:lstStyle/>
        <a:p>
          <a:r>
            <a:rPr lang="en-US" noProof="0" dirty="0" smtClean="0"/>
            <a:t>Costs, profits, subsidies</a:t>
          </a:r>
          <a:endParaRPr lang="en-US" noProof="0" dirty="0"/>
        </a:p>
      </dgm:t>
    </dgm:pt>
    <dgm:pt modelId="{48543F7B-A2CE-4F15-9564-AE4795A32AD4}" type="parTrans" cxnId="{DCACFDF5-8A37-45B2-AA18-A18C2AD072E7}">
      <dgm:prSet/>
      <dgm:spPr/>
      <dgm:t>
        <a:bodyPr/>
        <a:lstStyle/>
        <a:p>
          <a:endParaRPr lang="sl-SI"/>
        </a:p>
      </dgm:t>
    </dgm:pt>
    <dgm:pt modelId="{E74777F3-32A0-49A2-9449-B35473D988C0}" type="sibTrans" cxnId="{DCACFDF5-8A37-45B2-AA18-A18C2AD072E7}">
      <dgm:prSet/>
      <dgm:spPr/>
      <dgm:t>
        <a:bodyPr/>
        <a:lstStyle/>
        <a:p>
          <a:endParaRPr lang="sl-SI"/>
        </a:p>
      </dgm:t>
    </dgm:pt>
    <dgm:pt modelId="{13491351-A7C1-4E49-928F-49B72AF198FA}">
      <dgm:prSet phldrT="[Text]"/>
      <dgm:spPr/>
      <dgm:t>
        <a:bodyPr/>
        <a:lstStyle/>
        <a:p>
          <a:r>
            <a:rPr lang="en-US" b="0" noProof="0" dirty="0" smtClean="0">
              <a:solidFill>
                <a:schemeClr val="tx1"/>
              </a:solidFill>
            </a:rPr>
            <a:t>Biodiversity, </a:t>
          </a:r>
          <a:r>
            <a:rPr lang="sl-SI" b="0" noProof="0" dirty="0" smtClean="0">
              <a:solidFill>
                <a:schemeClr val="tx1"/>
              </a:solidFill>
            </a:rPr>
            <a:t>Natura 2000</a:t>
          </a:r>
          <a:r>
            <a:rPr lang="en-US" b="0" noProof="0" dirty="0" smtClean="0">
              <a:solidFill>
                <a:schemeClr val="tx1"/>
              </a:solidFill>
            </a:rPr>
            <a:t>, </a:t>
          </a:r>
          <a:endParaRPr lang="en-US" b="1" noProof="0" dirty="0">
            <a:solidFill>
              <a:srgbClr val="92D050"/>
            </a:solidFill>
          </a:endParaRPr>
        </a:p>
      </dgm:t>
    </dgm:pt>
    <dgm:pt modelId="{80150E8C-04C5-4A42-8E51-E913EA8802C7}" type="parTrans" cxnId="{C44F6E42-3A4F-48C6-911D-9A8C4BE18532}">
      <dgm:prSet/>
      <dgm:spPr/>
      <dgm:t>
        <a:bodyPr/>
        <a:lstStyle/>
        <a:p>
          <a:endParaRPr lang="sl-SI"/>
        </a:p>
      </dgm:t>
    </dgm:pt>
    <dgm:pt modelId="{670BE037-4237-46A1-84C3-521A630625E1}" type="sibTrans" cxnId="{C44F6E42-3A4F-48C6-911D-9A8C4BE18532}">
      <dgm:prSet/>
      <dgm:spPr/>
      <dgm:t>
        <a:bodyPr/>
        <a:lstStyle/>
        <a:p>
          <a:endParaRPr lang="sl-SI"/>
        </a:p>
      </dgm:t>
    </dgm:pt>
    <dgm:pt modelId="{D4E82E89-3F25-45D9-85BB-FB1CB3B4D8FB}">
      <dgm:prSet phldrT="[Text]"/>
      <dgm:spPr>
        <a:blipFill rotWithShape="0">
          <a:blip xmlns:r="http://schemas.openxmlformats.org/officeDocument/2006/relationships" r:embed="rId4" cstate="email">
            <a:extLst>
              <a:ext uri="{28A0092B-C50C-407E-A947-70E740481C1C}">
                <a14:useLocalDpi xmlns:a14="http://schemas.microsoft.com/office/drawing/2010/main" xmlns=""/>
              </a:ext>
            </a:extLst>
          </a:blip>
          <a:stretch>
            <a:fillRect/>
          </a:stretch>
        </a:blipFill>
      </dgm:spPr>
      <dgm:t>
        <a:bodyPr/>
        <a:lstStyle/>
        <a:p>
          <a:endParaRPr lang="en-US" noProof="0" dirty="0"/>
        </a:p>
      </dgm:t>
    </dgm:pt>
    <dgm:pt modelId="{16C7AE92-B72A-4366-A796-83B42ED0CA49}" type="parTrans" cxnId="{8E53DCA9-172A-458E-8DFA-9741767CF6C3}">
      <dgm:prSet/>
      <dgm:spPr/>
      <dgm:t>
        <a:bodyPr/>
        <a:lstStyle/>
        <a:p>
          <a:endParaRPr lang="sl-SI"/>
        </a:p>
      </dgm:t>
    </dgm:pt>
    <dgm:pt modelId="{59137E2C-4051-4E28-8696-C12188910F11}" type="sibTrans" cxnId="{8E53DCA9-172A-458E-8DFA-9741767CF6C3}">
      <dgm:prSet/>
      <dgm:spPr/>
      <dgm:t>
        <a:bodyPr/>
        <a:lstStyle/>
        <a:p>
          <a:endParaRPr lang="sl-SI"/>
        </a:p>
      </dgm:t>
    </dgm:pt>
    <dgm:pt modelId="{90E6C006-EB9E-4DD3-B879-E592E7825CBE}">
      <dgm:prSet phldrT="[Text]"/>
      <dgm:spPr/>
      <dgm:t>
        <a:bodyPr/>
        <a:lstStyle/>
        <a:p>
          <a:r>
            <a:rPr lang="en-US" noProof="0" dirty="0" smtClean="0"/>
            <a:t>New jobs, local development,</a:t>
          </a:r>
          <a:endParaRPr lang="en-US" noProof="0" dirty="0"/>
        </a:p>
      </dgm:t>
    </dgm:pt>
    <dgm:pt modelId="{A99E268B-058A-4367-A8D3-73009E0F227E}" type="parTrans" cxnId="{1E5C5A03-4614-4164-A3B2-5E56CE6EAE4E}">
      <dgm:prSet/>
      <dgm:spPr/>
      <dgm:t>
        <a:bodyPr/>
        <a:lstStyle/>
        <a:p>
          <a:endParaRPr lang="sl-SI"/>
        </a:p>
      </dgm:t>
    </dgm:pt>
    <dgm:pt modelId="{047BD3F9-A51B-4608-8260-0C1985C1E69E}" type="sibTrans" cxnId="{1E5C5A03-4614-4164-A3B2-5E56CE6EAE4E}">
      <dgm:prSet/>
      <dgm:spPr/>
      <dgm:t>
        <a:bodyPr/>
        <a:lstStyle/>
        <a:p>
          <a:endParaRPr lang="sl-SI"/>
        </a:p>
      </dgm:t>
    </dgm:pt>
    <dgm:pt modelId="{BBCF6154-217D-4186-B959-569F7BC7B71C}">
      <dgm:prSet phldrT="[Text]"/>
      <dgm:spPr>
        <a:solidFill>
          <a:schemeClr val="lt1">
            <a:hueOff val="0"/>
            <a:satOff val="0"/>
            <a:lumOff val="0"/>
          </a:schemeClr>
        </a:solidFill>
      </dgm:spPr>
      <dgm:t>
        <a:bodyPr/>
        <a:lstStyle/>
        <a:p>
          <a:r>
            <a:rPr lang="en-US" noProof="0" dirty="0" smtClean="0"/>
            <a:t>Traditions, use of wood, use of forests</a:t>
          </a:r>
          <a:endParaRPr lang="en-US" noProof="0" dirty="0"/>
        </a:p>
      </dgm:t>
    </dgm:pt>
    <dgm:pt modelId="{5E57A06D-3149-4784-BCDB-BD4F70399B4C}" type="parTrans" cxnId="{C4322E45-C994-4115-81CC-6C7DDC84AD71}">
      <dgm:prSet/>
      <dgm:spPr/>
      <dgm:t>
        <a:bodyPr/>
        <a:lstStyle/>
        <a:p>
          <a:endParaRPr lang="sl-SI"/>
        </a:p>
      </dgm:t>
    </dgm:pt>
    <dgm:pt modelId="{03F3AA39-69F5-4021-B7AD-A5183422B2D2}" type="sibTrans" cxnId="{C4322E45-C994-4115-81CC-6C7DDC84AD71}">
      <dgm:prSet/>
      <dgm:spPr/>
      <dgm:t>
        <a:bodyPr/>
        <a:lstStyle/>
        <a:p>
          <a:endParaRPr lang="sl-SI"/>
        </a:p>
      </dgm:t>
    </dgm:pt>
    <dgm:pt modelId="{28D8B990-0472-4EE5-BCBE-ECB924819FFE}" type="pres">
      <dgm:prSet presAssocID="{09AA6F84-4772-4067-B713-BBED90CDF892}" presName="cycleMatrixDiagram" presStyleCnt="0">
        <dgm:presLayoutVars>
          <dgm:chMax val="1"/>
          <dgm:dir/>
          <dgm:animLvl val="lvl"/>
          <dgm:resizeHandles val="exact"/>
        </dgm:presLayoutVars>
      </dgm:prSet>
      <dgm:spPr/>
      <dgm:t>
        <a:bodyPr/>
        <a:lstStyle/>
        <a:p>
          <a:endParaRPr lang="sl-SI"/>
        </a:p>
      </dgm:t>
    </dgm:pt>
    <dgm:pt modelId="{935641B5-12CD-4E71-92E7-6B603CBF3374}" type="pres">
      <dgm:prSet presAssocID="{09AA6F84-4772-4067-B713-BBED90CDF892}" presName="children" presStyleCnt="0"/>
      <dgm:spPr/>
    </dgm:pt>
    <dgm:pt modelId="{ACE483FF-4B27-4C8A-8059-1D150F5BE2EA}" type="pres">
      <dgm:prSet presAssocID="{09AA6F84-4772-4067-B713-BBED90CDF892}" presName="child1group" presStyleCnt="0"/>
      <dgm:spPr/>
    </dgm:pt>
    <dgm:pt modelId="{A05B1EC8-CBF9-4437-8B01-AD2AD90DD9A2}" type="pres">
      <dgm:prSet presAssocID="{09AA6F84-4772-4067-B713-BBED90CDF892}" presName="child1" presStyleLbl="bgAcc1" presStyleIdx="0" presStyleCnt="4"/>
      <dgm:spPr/>
      <dgm:t>
        <a:bodyPr/>
        <a:lstStyle/>
        <a:p>
          <a:endParaRPr lang="sl-SI"/>
        </a:p>
      </dgm:t>
    </dgm:pt>
    <dgm:pt modelId="{F0E7793B-C232-49C0-A0F0-FD0B99CE398D}" type="pres">
      <dgm:prSet presAssocID="{09AA6F84-4772-4067-B713-BBED90CDF892}" presName="child1Text" presStyleLbl="bgAcc1" presStyleIdx="0" presStyleCnt="4">
        <dgm:presLayoutVars>
          <dgm:bulletEnabled val="1"/>
        </dgm:presLayoutVars>
      </dgm:prSet>
      <dgm:spPr/>
      <dgm:t>
        <a:bodyPr/>
        <a:lstStyle/>
        <a:p>
          <a:endParaRPr lang="sl-SI"/>
        </a:p>
      </dgm:t>
    </dgm:pt>
    <dgm:pt modelId="{DDC8FFE4-EEF6-4175-B186-21C18F5783AF}" type="pres">
      <dgm:prSet presAssocID="{09AA6F84-4772-4067-B713-BBED90CDF892}" presName="child2group" presStyleCnt="0"/>
      <dgm:spPr/>
    </dgm:pt>
    <dgm:pt modelId="{3CDA52C6-0872-4214-B58E-D840AA7C66A2}" type="pres">
      <dgm:prSet presAssocID="{09AA6F84-4772-4067-B713-BBED90CDF892}" presName="child2" presStyleLbl="bgAcc1" presStyleIdx="1" presStyleCnt="4"/>
      <dgm:spPr/>
      <dgm:t>
        <a:bodyPr/>
        <a:lstStyle/>
        <a:p>
          <a:endParaRPr lang="sl-SI"/>
        </a:p>
      </dgm:t>
    </dgm:pt>
    <dgm:pt modelId="{0014DC4C-BAE8-4B88-BC47-71BC6740A1BF}" type="pres">
      <dgm:prSet presAssocID="{09AA6F84-4772-4067-B713-BBED90CDF892}" presName="child2Text" presStyleLbl="bgAcc1" presStyleIdx="1" presStyleCnt="4">
        <dgm:presLayoutVars>
          <dgm:bulletEnabled val="1"/>
        </dgm:presLayoutVars>
      </dgm:prSet>
      <dgm:spPr/>
      <dgm:t>
        <a:bodyPr/>
        <a:lstStyle/>
        <a:p>
          <a:endParaRPr lang="sl-SI"/>
        </a:p>
      </dgm:t>
    </dgm:pt>
    <dgm:pt modelId="{563AB911-8A54-4582-9173-78F6BA95B3D3}" type="pres">
      <dgm:prSet presAssocID="{09AA6F84-4772-4067-B713-BBED90CDF892}" presName="child3group" presStyleCnt="0"/>
      <dgm:spPr/>
    </dgm:pt>
    <dgm:pt modelId="{B2AEF92A-3B99-4364-9DDF-16FE6EC99E02}" type="pres">
      <dgm:prSet presAssocID="{09AA6F84-4772-4067-B713-BBED90CDF892}" presName="child3" presStyleLbl="bgAcc1" presStyleIdx="2" presStyleCnt="4" custLinFactNeighborX="10849"/>
      <dgm:spPr/>
      <dgm:t>
        <a:bodyPr/>
        <a:lstStyle/>
        <a:p>
          <a:endParaRPr lang="sl-SI"/>
        </a:p>
      </dgm:t>
    </dgm:pt>
    <dgm:pt modelId="{9A7CE7F7-7702-4499-AE06-1B3A8F361C9D}" type="pres">
      <dgm:prSet presAssocID="{09AA6F84-4772-4067-B713-BBED90CDF892}" presName="child3Text" presStyleLbl="bgAcc1" presStyleIdx="2" presStyleCnt="4">
        <dgm:presLayoutVars>
          <dgm:bulletEnabled val="1"/>
        </dgm:presLayoutVars>
      </dgm:prSet>
      <dgm:spPr/>
      <dgm:t>
        <a:bodyPr/>
        <a:lstStyle/>
        <a:p>
          <a:endParaRPr lang="sl-SI"/>
        </a:p>
      </dgm:t>
    </dgm:pt>
    <dgm:pt modelId="{B8396093-56A4-45E8-8DFD-365CB5C2F052}" type="pres">
      <dgm:prSet presAssocID="{09AA6F84-4772-4067-B713-BBED90CDF892}" presName="child4group" presStyleCnt="0"/>
      <dgm:spPr/>
    </dgm:pt>
    <dgm:pt modelId="{14544CFE-A645-4A81-A064-EB6A5AA7C9F3}" type="pres">
      <dgm:prSet presAssocID="{09AA6F84-4772-4067-B713-BBED90CDF892}" presName="child4" presStyleLbl="bgAcc1" presStyleIdx="3" presStyleCnt="4"/>
      <dgm:spPr/>
      <dgm:t>
        <a:bodyPr/>
        <a:lstStyle/>
        <a:p>
          <a:endParaRPr lang="sl-SI"/>
        </a:p>
      </dgm:t>
    </dgm:pt>
    <dgm:pt modelId="{453AF61B-E495-457C-8E87-43E00128C59D}" type="pres">
      <dgm:prSet presAssocID="{09AA6F84-4772-4067-B713-BBED90CDF892}" presName="child4Text" presStyleLbl="bgAcc1" presStyleIdx="3" presStyleCnt="4">
        <dgm:presLayoutVars>
          <dgm:bulletEnabled val="1"/>
        </dgm:presLayoutVars>
      </dgm:prSet>
      <dgm:spPr/>
      <dgm:t>
        <a:bodyPr/>
        <a:lstStyle/>
        <a:p>
          <a:endParaRPr lang="sl-SI"/>
        </a:p>
      </dgm:t>
    </dgm:pt>
    <dgm:pt modelId="{0805D5FE-1FBA-4444-A4A2-6ACD341B9697}" type="pres">
      <dgm:prSet presAssocID="{09AA6F84-4772-4067-B713-BBED90CDF892}" presName="childPlaceholder" presStyleCnt="0"/>
      <dgm:spPr/>
    </dgm:pt>
    <dgm:pt modelId="{0F33A89A-88C2-4C8A-8898-3A6F2439759B}" type="pres">
      <dgm:prSet presAssocID="{09AA6F84-4772-4067-B713-BBED90CDF892}" presName="circle" presStyleCnt="0"/>
      <dgm:spPr/>
    </dgm:pt>
    <dgm:pt modelId="{0DC96B63-2593-4CD1-9896-3859A2564F28}" type="pres">
      <dgm:prSet presAssocID="{09AA6F84-4772-4067-B713-BBED90CDF892}" presName="quadrant1" presStyleLbl="node1" presStyleIdx="0" presStyleCnt="4">
        <dgm:presLayoutVars>
          <dgm:chMax val="1"/>
          <dgm:bulletEnabled val="1"/>
        </dgm:presLayoutVars>
      </dgm:prSet>
      <dgm:spPr/>
      <dgm:t>
        <a:bodyPr/>
        <a:lstStyle/>
        <a:p>
          <a:endParaRPr lang="sl-SI"/>
        </a:p>
      </dgm:t>
    </dgm:pt>
    <dgm:pt modelId="{9A58AD40-9410-49DB-8464-A8BE1CF4E96A}" type="pres">
      <dgm:prSet presAssocID="{09AA6F84-4772-4067-B713-BBED90CDF892}" presName="quadrant2" presStyleLbl="node1" presStyleIdx="1" presStyleCnt="4">
        <dgm:presLayoutVars>
          <dgm:chMax val="1"/>
          <dgm:bulletEnabled val="1"/>
        </dgm:presLayoutVars>
      </dgm:prSet>
      <dgm:spPr/>
      <dgm:t>
        <a:bodyPr/>
        <a:lstStyle/>
        <a:p>
          <a:endParaRPr lang="sl-SI"/>
        </a:p>
      </dgm:t>
    </dgm:pt>
    <dgm:pt modelId="{ECAF23A9-EF8E-4906-B9B7-37849E62C862}" type="pres">
      <dgm:prSet presAssocID="{09AA6F84-4772-4067-B713-BBED90CDF892}" presName="quadrant3" presStyleLbl="node1" presStyleIdx="2" presStyleCnt="4">
        <dgm:presLayoutVars>
          <dgm:chMax val="1"/>
          <dgm:bulletEnabled val="1"/>
        </dgm:presLayoutVars>
      </dgm:prSet>
      <dgm:spPr/>
      <dgm:t>
        <a:bodyPr/>
        <a:lstStyle/>
        <a:p>
          <a:endParaRPr lang="sl-SI"/>
        </a:p>
      </dgm:t>
    </dgm:pt>
    <dgm:pt modelId="{E89C63D4-193F-4822-BAA7-62C824045E8C}" type="pres">
      <dgm:prSet presAssocID="{09AA6F84-4772-4067-B713-BBED90CDF892}" presName="quadrant4" presStyleLbl="node1" presStyleIdx="3" presStyleCnt="4">
        <dgm:presLayoutVars>
          <dgm:chMax val="1"/>
          <dgm:bulletEnabled val="1"/>
        </dgm:presLayoutVars>
      </dgm:prSet>
      <dgm:spPr/>
      <dgm:t>
        <a:bodyPr/>
        <a:lstStyle/>
        <a:p>
          <a:endParaRPr lang="sl-SI"/>
        </a:p>
      </dgm:t>
    </dgm:pt>
    <dgm:pt modelId="{5FA3DA71-DFB3-4A15-B617-29DBCAD6B6A1}" type="pres">
      <dgm:prSet presAssocID="{09AA6F84-4772-4067-B713-BBED90CDF892}" presName="quadrantPlaceholder" presStyleCnt="0"/>
      <dgm:spPr/>
    </dgm:pt>
    <dgm:pt modelId="{50A3520E-0F78-4C53-8ADD-F8E149847863}" type="pres">
      <dgm:prSet presAssocID="{09AA6F84-4772-4067-B713-BBED90CDF892}" presName="center1" presStyleLbl="fgShp" presStyleIdx="0" presStyleCnt="2" custLinFactX="335856" custLinFactNeighborX="400000" custLinFactNeighborY="-54832"/>
      <dgm:spPr>
        <a:noFill/>
      </dgm:spPr>
    </dgm:pt>
    <dgm:pt modelId="{8F19BD6C-43E8-48DA-AD38-3045571B1B6E}" type="pres">
      <dgm:prSet presAssocID="{09AA6F84-4772-4067-B713-BBED90CDF892}" presName="center2" presStyleLbl="fgShp" presStyleIdx="1" presStyleCnt="2" custLinFactX="387333" custLinFactNeighborX="400000" custLinFactNeighborY="1425"/>
      <dgm:spPr>
        <a:noFill/>
      </dgm:spPr>
    </dgm:pt>
  </dgm:ptLst>
  <dgm:cxnLst>
    <dgm:cxn modelId="{C4322E45-C994-4115-81CC-6C7DDC84AD71}" srcId="{82D32723-AC5E-408E-9123-30F676AA6E3A}" destId="{BBCF6154-217D-4186-B959-569F7BC7B71C}" srcOrd="0" destOrd="0" parTransId="{5E57A06D-3149-4784-BCDB-BD4F70399B4C}" sibTransId="{03F3AA39-69F5-4021-B7AD-A5183422B2D2}"/>
    <dgm:cxn modelId="{B34FF795-BA8B-474F-A464-311D7F548A3C}" type="presOf" srcId="{AB05086B-E115-4B7A-B38C-10F2C5CD9E58}" destId="{0DC96B63-2593-4CD1-9896-3859A2564F28}" srcOrd="0" destOrd="0" presId="urn:microsoft.com/office/officeart/2005/8/layout/cycle4#3"/>
    <dgm:cxn modelId="{163496D6-3D4D-4D12-97FB-7D99E497B9EA}" type="presOf" srcId="{34B9D2CD-6422-4147-9E15-7FAF4D093233}" destId="{453AF61B-E495-457C-8E87-43E00128C59D}" srcOrd="1" destOrd="0" presId="urn:microsoft.com/office/officeart/2005/8/layout/cycle4#3"/>
    <dgm:cxn modelId="{1E5C5A03-4614-4164-A3B2-5E56CE6EAE4E}" srcId="{34B9D2CD-6422-4147-9E15-7FAF4D093233}" destId="{90E6C006-EB9E-4DD3-B879-E592E7825CBE}" srcOrd="0" destOrd="0" parTransId="{A99E268B-058A-4367-A8D3-73009E0F227E}" sibTransId="{047BD3F9-A51B-4608-8260-0C1985C1E69E}"/>
    <dgm:cxn modelId="{6EFE81B5-0284-474D-B0AB-495B94F3B27E}" type="presOf" srcId="{E598EDE6-E2DA-437B-8C49-32C61A2E73E6}" destId="{F0E7793B-C232-49C0-A0F0-FD0B99CE398D}" srcOrd="1" destOrd="0" presId="urn:microsoft.com/office/officeart/2005/8/layout/cycle4#3"/>
    <dgm:cxn modelId="{B589C792-5C44-4F2B-9CA9-802171F10943}" srcId="{B5EA10E7-85DD-41A3-BCE1-DCA9F8124301}" destId="{22C4609F-2B6E-4310-B1C0-647930B36433}" srcOrd="0" destOrd="0" parTransId="{B26EE386-F135-4B78-A09D-D4A8BD9B4D5B}" sibTransId="{E76D19C6-6EED-4154-BD3A-0D1276669D3E}"/>
    <dgm:cxn modelId="{60F9A92D-8B4A-4F74-A256-48E8F6FE9147}" type="presOf" srcId="{13491351-A7C1-4E49-928F-49B72AF198FA}" destId="{0014DC4C-BAE8-4B88-BC47-71BC6740A1BF}" srcOrd="1" destOrd="1" presId="urn:microsoft.com/office/officeart/2005/8/layout/cycle4#3"/>
    <dgm:cxn modelId="{96A19209-531C-41C1-9B43-DCDE0A02642E}" srcId="{D4E82E89-3F25-45D9-85BB-FB1CB3B4D8FB}" destId="{82D32723-AC5E-408E-9123-30F676AA6E3A}" srcOrd="0" destOrd="0" parTransId="{52A2C9C4-AB72-49B1-B59A-1B46AA771F47}" sibTransId="{26B73AFF-7637-4B37-884A-6814E31DA393}"/>
    <dgm:cxn modelId="{D67B7D37-D2D1-4080-B23D-525087C3CC3D}" type="presOf" srcId="{FFBC165D-E99A-4B55-A4E6-001416C0E7CC}" destId="{F0E7793B-C232-49C0-A0F0-FD0B99CE398D}" srcOrd="1" destOrd="1" presId="urn:microsoft.com/office/officeart/2005/8/layout/cycle4#3"/>
    <dgm:cxn modelId="{53746425-D668-4A13-81A5-CBD819726D67}" srcId="{9C3AFF47-5A67-4F1E-B74C-E66FCE5807F1}" destId="{34B9D2CD-6422-4147-9E15-7FAF4D093233}" srcOrd="0" destOrd="0" parTransId="{1829D47B-AE43-4172-81CA-5F4FCC3CBE27}" sibTransId="{5DFBFD10-6D5F-4E0D-8D03-4B2A8D18D54A}"/>
    <dgm:cxn modelId="{590E4B05-F14B-4C4D-9A2F-88750118AB02}" srcId="{AB05086B-E115-4B7A-B38C-10F2C5CD9E58}" destId="{E598EDE6-E2DA-437B-8C49-32C61A2E73E6}" srcOrd="0" destOrd="0" parTransId="{0E76CAF0-868C-4378-B99D-7620A78096E8}" sibTransId="{6100517E-3925-4767-BBE5-523244F80C90}"/>
    <dgm:cxn modelId="{FFEC30DA-653A-48DF-BD56-3C8656E4FCC6}" srcId="{09AA6F84-4772-4067-B713-BBED90CDF892}" destId="{9C3AFF47-5A67-4F1E-B74C-E66FCE5807F1}" srcOrd="3" destOrd="0" parTransId="{D2694614-B48A-4910-9C0E-C102F63FAC7E}" sibTransId="{BF56F30F-3A09-41E8-8503-E4B76167A442}"/>
    <dgm:cxn modelId="{C44F6E42-3A4F-48C6-911D-9A8C4BE18532}" srcId="{22C4609F-2B6E-4310-B1C0-647930B36433}" destId="{13491351-A7C1-4E49-928F-49B72AF198FA}" srcOrd="0" destOrd="0" parTransId="{80150E8C-04C5-4A42-8E51-E913EA8802C7}" sibTransId="{670BE037-4237-46A1-84C3-521A630625E1}"/>
    <dgm:cxn modelId="{4EA2FAEA-8CBB-47E7-BD6E-27F5EEBF3643}" type="presOf" srcId="{22C4609F-2B6E-4310-B1C0-647930B36433}" destId="{0014DC4C-BAE8-4B88-BC47-71BC6740A1BF}" srcOrd="1" destOrd="0" presId="urn:microsoft.com/office/officeart/2005/8/layout/cycle4#3"/>
    <dgm:cxn modelId="{C9B458AB-2D13-4784-A5F6-8CF22F13E237}" type="presOf" srcId="{9C3AFF47-5A67-4F1E-B74C-E66FCE5807F1}" destId="{E89C63D4-193F-4822-BAA7-62C824045E8C}" srcOrd="0" destOrd="0" presId="urn:microsoft.com/office/officeart/2005/8/layout/cycle4#3"/>
    <dgm:cxn modelId="{DDB10681-1A5E-4FAE-850E-6678A0D2962F}" type="presOf" srcId="{B5EA10E7-85DD-41A3-BCE1-DCA9F8124301}" destId="{9A58AD40-9410-49DB-8464-A8BE1CF4E96A}" srcOrd="0" destOrd="0" presId="urn:microsoft.com/office/officeart/2005/8/layout/cycle4#3"/>
    <dgm:cxn modelId="{578C17A4-4D38-42F3-9686-D1BFF010F02D}" type="presOf" srcId="{90E6C006-EB9E-4DD3-B879-E592E7825CBE}" destId="{453AF61B-E495-457C-8E87-43E00128C59D}" srcOrd="1" destOrd="1" presId="urn:microsoft.com/office/officeart/2005/8/layout/cycle4#3"/>
    <dgm:cxn modelId="{385EDD73-32A3-457E-BF1E-30028E7E29E2}" type="presOf" srcId="{D4E82E89-3F25-45D9-85BB-FB1CB3B4D8FB}" destId="{ECAF23A9-EF8E-4906-B9B7-37849E62C862}" srcOrd="0" destOrd="0" presId="urn:microsoft.com/office/officeart/2005/8/layout/cycle4#3"/>
    <dgm:cxn modelId="{8E53DCA9-172A-458E-8DFA-9741767CF6C3}" srcId="{09AA6F84-4772-4067-B713-BBED90CDF892}" destId="{D4E82E89-3F25-45D9-85BB-FB1CB3B4D8FB}" srcOrd="2" destOrd="0" parTransId="{16C7AE92-B72A-4366-A796-83B42ED0CA49}" sibTransId="{59137E2C-4051-4E28-8696-C12188910F11}"/>
    <dgm:cxn modelId="{F0DE5ACB-34A9-4B0F-AF8C-D12D80A1C2A2}" srcId="{09AA6F84-4772-4067-B713-BBED90CDF892}" destId="{B5EA10E7-85DD-41A3-BCE1-DCA9F8124301}" srcOrd="1" destOrd="0" parTransId="{0BE60763-B7AE-4856-BD32-E2BBFEF0C21C}" sibTransId="{39FFEC0B-DDA0-4621-B2C7-EAA1B5DDB745}"/>
    <dgm:cxn modelId="{F34358F7-5332-41F3-B6D8-794BB4D4C0F9}" type="presOf" srcId="{FFBC165D-E99A-4B55-A4E6-001416C0E7CC}" destId="{A05B1EC8-CBF9-4437-8B01-AD2AD90DD9A2}" srcOrd="0" destOrd="1" presId="urn:microsoft.com/office/officeart/2005/8/layout/cycle4#3"/>
    <dgm:cxn modelId="{83C32280-4FE4-4FA4-BDFB-4037A2C50D76}" type="presOf" srcId="{82D32723-AC5E-408E-9123-30F676AA6E3A}" destId="{9A7CE7F7-7702-4499-AE06-1B3A8F361C9D}" srcOrd="1" destOrd="0" presId="urn:microsoft.com/office/officeart/2005/8/layout/cycle4#3"/>
    <dgm:cxn modelId="{7960006D-4E3B-4289-8AA2-FC1BF87B816E}" type="presOf" srcId="{90E6C006-EB9E-4DD3-B879-E592E7825CBE}" destId="{14544CFE-A645-4A81-A064-EB6A5AA7C9F3}" srcOrd="0" destOrd="1" presId="urn:microsoft.com/office/officeart/2005/8/layout/cycle4#3"/>
    <dgm:cxn modelId="{9BBD4AF2-87DC-4CE8-959C-8009B713B7DB}" type="presOf" srcId="{E598EDE6-E2DA-437B-8C49-32C61A2E73E6}" destId="{A05B1EC8-CBF9-4437-8B01-AD2AD90DD9A2}" srcOrd="0" destOrd="0" presId="urn:microsoft.com/office/officeart/2005/8/layout/cycle4#3"/>
    <dgm:cxn modelId="{4B6E6AFE-B022-4038-88FF-B45AC271D3C8}" type="presOf" srcId="{82D32723-AC5E-408E-9123-30F676AA6E3A}" destId="{B2AEF92A-3B99-4364-9DDF-16FE6EC99E02}" srcOrd="0" destOrd="0" presId="urn:microsoft.com/office/officeart/2005/8/layout/cycle4#3"/>
    <dgm:cxn modelId="{DCACFDF5-8A37-45B2-AA18-A18C2AD072E7}" srcId="{E598EDE6-E2DA-437B-8C49-32C61A2E73E6}" destId="{FFBC165D-E99A-4B55-A4E6-001416C0E7CC}" srcOrd="0" destOrd="0" parTransId="{48543F7B-A2CE-4F15-9564-AE4795A32AD4}" sibTransId="{E74777F3-32A0-49A2-9449-B35473D988C0}"/>
    <dgm:cxn modelId="{9FE1138E-2BAB-4665-A99E-D536CFA6CF1E}" type="presOf" srcId="{BBCF6154-217D-4186-B959-569F7BC7B71C}" destId="{B2AEF92A-3B99-4364-9DDF-16FE6EC99E02}" srcOrd="0" destOrd="1" presId="urn:microsoft.com/office/officeart/2005/8/layout/cycle4#3"/>
    <dgm:cxn modelId="{5BC2330D-7E8D-4B9E-A1D4-0286D90CB72D}" type="presOf" srcId="{34B9D2CD-6422-4147-9E15-7FAF4D093233}" destId="{14544CFE-A645-4A81-A064-EB6A5AA7C9F3}" srcOrd="0" destOrd="0" presId="urn:microsoft.com/office/officeart/2005/8/layout/cycle4#3"/>
    <dgm:cxn modelId="{EF46C1B1-5DA2-4458-B2E3-0A0B81FBFD63}" type="presOf" srcId="{22C4609F-2B6E-4310-B1C0-647930B36433}" destId="{3CDA52C6-0872-4214-B58E-D840AA7C66A2}" srcOrd="0" destOrd="0" presId="urn:microsoft.com/office/officeart/2005/8/layout/cycle4#3"/>
    <dgm:cxn modelId="{243E0E8D-177A-46CA-AF1F-ABA4CA57F69B}" type="presOf" srcId="{BBCF6154-217D-4186-B959-569F7BC7B71C}" destId="{9A7CE7F7-7702-4499-AE06-1B3A8F361C9D}" srcOrd="1" destOrd="1" presId="urn:microsoft.com/office/officeart/2005/8/layout/cycle4#3"/>
    <dgm:cxn modelId="{34CEDEBE-C63A-4C85-AC3A-6A992EC74FFD}" type="presOf" srcId="{09AA6F84-4772-4067-B713-BBED90CDF892}" destId="{28D8B990-0472-4EE5-BCBE-ECB924819FFE}" srcOrd="0" destOrd="0" presId="urn:microsoft.com/office/officeart/2005/8/layout/cycle4#3"/>
    <dgm:cxn modelId="{A4176CF4-8690-4A6E-B96B-23949D79A9A7}" srcId="{09AA6F84-4772-4067-B713-BBED90CDF892}" destId="{AB05086B-E115-4B7A-B38C-10F2C5CD9E58}" srcOrd="0" destOrd="0" parTransId="{B03ED8CB-1F46-41BB-9F96-2EE7729200CA}" sibTransId="{2F0C8B97-6354-4284-BF97-751B83CF539C}"/>
    <dgm:cxn modelId="{C8F7FA01-E4D3-4A2C-AA2E-D4053FC42748}" type="presOf" srcId="{13491351-A7C1-4E49-928F-49B72AF198FA}" destId="{3CDA52C6-0872-4214-B58E-D840AA7C66A2}" srcOrd="0" destOrd="1" presId="urn:microsoft.com/office/officeart/2005/8/layout/cycle4#3"/>
    <dgm:cxn modelId="{B72E5A69-A339-40CA-9DF3-C32463997D67}" type="presParOf" srcId="{28D8B990-0472-4EE5-BCBE-ECB924819FFE}" destId="{935641B5-12CD-4E71-92E7-6B603CBF3374}" srcOrd="0" destOrd="0" presId="urn:microsoft.com/office/officeart/2005/8/layout/cycle4#3"/>
    <dgm:cxn modelId="{1E33A8F3-B3C7-4593-94CC-ACF15CF45E9F}" type="presParOf" srcId="{935641B5-12CD-4E71-92E7-6B603CBF3374}" destId="{ACE483FF-4B27-4C8A-8059-1D150F5BE2EA}" srcOrd="0" destOrd="0" presId="urn:microsoft.com/office/officeart/2005/8/layout/cycle4#3"/>
    <dgm:cxn modelId="{B9A657F9-AC2C-45C0-8DE7-AE4BE5116698}" type="presParOf" srcId="{ACE483FF-4B27-4C8A-8059-1D150F5BE2EA}" destId="{A05B1EC8-CBF9-4437-8B01-AD2AD90DD9A2}" srcOrd="0" destOrd="0" presId="urn:microsoft.com/office/officeart/2005/8/layout/cycle4#3"/>
    <dgm:cxn modelId="{E4C6F1F2-633A-4EB0-882B-A4809FC33A90}" type="presParOf" srcId="{ACE483FF-4B27-4C8A-8059-1D150F5BE2EA}" destId="{F0E7793B-C232-49C0-A0F0-FD0B99CE398D}" srcOrd="1" destOrd="0" presId="urn:microsoft.com/office/officeart/2005/8/layout/cycle4#3"/>
    <dgm:cxn modelId="{125DB106-9ABD-486B-99B0-210FE852B357}" type="presParOf" srcId="{935641B5-12CD-4E71-92E7-6B603CBF3374}" destId="{DDC8FFE4-EEF6-4175-B186-21C18F5783AF}" srcOrd="1" destOrd="0" presId="urn:microsoft.com/office/officeart/2005/8/layout/cycle4#3"/>
    <dgm:cxn modelId="{CDF85C0A-B0C8-40F0-BEA6-98781E4D98DD}" type="presParOf" srcId="{DDC8FFE4-EEF6-4175-B186-21C18F5783AF}" destId="{3CDA52C6-0872-4214-B58E-D840AA7C66A2}" srcOrd="0" destOrd="0" presId="urn:microsoft.com/office/officeart/2005/8/layout/cycle4#3"/>
    <dgm:cxn modelId="{63ED42B2-B59F-44CB-AD00-E61A9B87F135}" type="presParOf" srcId="{DDC8FFE4-EEF6-4175-B186-21C18F5783AF}" destId="{0014DC4C-BAE8-4B88-BC47-71BC6740A1BF}" srcOrd="1" destOrd="0" presId="urn:microsoft.com/office/officeart/2005/8/layout/cycle4#3"/>
    <dgm:cxn modelId="{E357AFEC-9C5F-4EE0-9FFB-888023169556}" type="presParOf" srcId="{935641B5-12CD-4E71-92E7-6B603CBF3374}" destId="{563AB911-8A54-4582-9173-78F6BA95B3D3}" srcOrd="2" destOrd="0" presId="urn:microsoft.com/office/officeart/2005/8/layout/cycle4#3"/>
    <dgm:cxn modelId="{EB90532D-60DC-4060-82FD-30C3C8CF8DA4}" type="presParOf" srcId="{563AB911-8A54-4582-9173-78F6BA95B3D3}" destId="{B2AEF92A-3B99-4364-9DDF-16FE6EC99E02}" srcOrd="0" destOrd="0" presId="urn:microsoft.com/office/officeart/2005/8/layout/cycle4#3"/>
    <dgm:cxn modelId="{1C39E6AB-2A41-47C8-AC25-F57DAB78D2B3}" type="presParOf" srcId="{563AB911-8A54-4582-9173-78F6BA95B3D3}" destId="{9A7CE7F7-7702-4499-AE06-1B3A8F361C9D}" srcOrd="1" destOrd="0" presId="urn:microsoft.com/office/officeart/2005/8/layout/cycle4#3"/>
    <dgm:cxn modelId="{02F53B81-BB8E-445A-A997-AE23158A9219}" type="presParOf" srcId="{935641B5-12CD-4E71-92E7-6B603CBF3374}" destId="{B8396093-56A4-45E8-8DFD-365CB5C2F052}" srcOrd="3" destOrd="0" presId="urn:microsoft.com/office/officeart/2005/8/layout/cycle4#3"/>
    <dgm:cxn modelId="{240E3F69-C34D-4C07-B6F4-8A4509F2D79E}" type="presParOf" srcId="{B8396093-56A4-45E8-8DFD-365CB5C2F052}" destId="{14544CFE-A645-4A81-A064-EB6A5AA7C9F3}" srcOrd="0" destOrd="0" presId="urn:microsoft.com/office/officeart/2005/8/layout/cycle4#3"/>
    <dgm:cxn modelId="{0647A767-DF9C-4118-B830-4732F0BDE32B}" type="presParOf" srcId="{B8396093-56A4-45E8-8DFD-365CB5C2F052}" destId="{453AF61B-E495-457C-8E87-43E00128C59D}" srcOrd="1" destOrd="0" presId="urn:microsoft.com/office/officeart/2005/8/layout/cycle4#3"/>
    <dgm:cxn modelId="{6ADB2A03-A71C-4229-A25B-9489C4B15ADE}" type="presParOf" srcId="{935641B5-12CD-4E71-92E7-6B603CBF3374}" destId="{0805D5FE-1FBA-4444-A4A2-6ACD341B9697}" srcOrd="4" destOrd="0" presId="urn:microsoft.com/office/officeart/2005/8/layout/cycle4#3"/>
    <dgm:cxn modelId="{3F012007-388C-4D04-8D43-2DA324D050E3}" type="presParOf" srcId="{28D8B990-0472-4EE5-BCBE-ECB924819FFE}" destId="{0F33A89A-88C2-4C8A-8898-3A6F2439759B}" srcOrd="1" destOrd="0" presId="urn:microsoft.com/office/officeart/2005/8/layout/cycle4#3"/>
    <dgm:cxn modelId="{C9A2B57B-2B0D-4EDB-B50C-1078DF7736CF}" type="presParOf" srcId="{0F33A89A-88C2-4C8A-8898-3A6F2439759B}" destId="{0DC96B63-2593-4CD1-9896-3859A2564F28}" srcOrd="0" destOrd="0" presId="urn:microsoft.com/office/officeart/2005/8/layout/cycle4#3"/>
    <dgm:cxn modelId="{D14EF65F-C89D-49D4-AF06-07F1B50879AD}" type="presParOf" srcId="{0F33A89A-88C2-4C8A-8898-3A6F2439759B}" destId="{9A58AD40-9410-49DB-8464-A8BE1CF4E96A}" srcOrd="1" destOrd="0" presId="urn:microsoft.com/office/officeart/2005/8/layout/cycle4#3"/>
    <dgm:cxn modelId="{02EF78FD-E7C9-4F03-B622-9F58128A36B8}" type="presParOf" srcId="{0F33A89A-88C2-4C8A-8898-3A6F2439759B}" destId="{ECAF23A9-EF8E-4906-B9B7-37849E62C862}" srcOrd="2" destOrd="0" presId="urn:microsoft.com/office/officeart/2005/8/layout/cycle4#3"/>
    <dgm:cxn modelId="{127A8AE6-887C-48BC-8525-7B3EDF590A12}" type="presParOf" srcId="{0F33A89A-88C2-4C8A-8898-3A6F2439759B}" destId="{E89C63D4-193F-4822-BAA7-62C824045E8C}" srcOrd="3" destOrd="0" presId="urn:microsoft.com/office/officeart/2005/8/layout/cycle4#3"/>
    <dgm:cxn modelId="{8CF1B019-611D-4485-9370-E65324FADA68}" type="presParOf" srcId="{0F33A89A-88C2-4C8A-8898-3A6F2439759B}" destId="{5FA3DA71-DFB3-4A15-B617-29DBCAD6B6A1}" srcOrd="4" destOrd="0" presId="urn:microsoft.com/office/officeart/2005/8/layout/cycle4#3"/>
    <dgm:cxn modelId="{87FE689B-E9CE-4E4B-9493-50795F39990D}" type="presParOf" srcId="{28D8B990-0472-4EE5-BCBE-ECB924819FFE}" destId="{50A3520E-0F78-4C53-8ADD-F8E149847863}" srcOrd="2" destOrd="0" presId="urn:microsoft.com/office/officeart/2005/8/layout/cycle4#3"/>
    <dgm:cxn modelId="{3492A0A9-CC55-495E-BB8A-686B5DD0D0D5}" type="presParOf" srcId="{28D8B990-0472-4EE5-BCBE-ECB924819FFE}" destId="{8F19BD6C-43E8-48DA-AD38-3045571B1B6E}" srcOrd="3" destOrd="0" presId="urn:microsoft.com/office/officeart/2005/8/layout/cycle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ED3981-4B04-4FBF-8055-C436DDDE05FC}"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sl-SI"/>
        </a:p>
      </dgm:t>
    </dgm:pt>
    <dgm:pt modelId="{2538F6CD-FE4B-4A8D-91A2-F143C149EFDD}">
      <dgm:prSet/>
      <dgm:spPr/>
      <dgm:t>
        <a:bodyPr/>
        <a:lstStyle/>
        <a:p>
          <a:pPr rtl="0"/>
          <a:r>
            <a:rPr lang="en-US" smtClean="0"/>
            <a:t>Target groups (producers, users, public administration, forest owners, …..) should be identified</a:t>
          </a:r>
          <a:endParaRPr lang="sl-SI"/>
        </a:p>
      </dgm:t>
    </dgm:pt>
    <dgm:pt modelId="{9371535F-E86F-47D1-B4E6-B681D70BD475}" type="parTrans" cxnId="{0FE58DB0-ABA6-4EC9-B05E-3BE819E6AF45}">
      <dgm:prSet/>
      <dgm:spPr/>
      <dgm:t>
        <a:bodyPr/>
        <a:lstStyle/>
        <a:p>
          <a:endParaRPr lang="sl-SI"/>
        </a:p>
      </dgm:t>
    </dgm:pt>
    <dgm:pt modelId="{3CE1D604-A866-4656-8FF0-B5337EC3AE97}" type="sibTrans" cxnId="{0FE58DB0-ABA6-4EC9-B05E-3BE819E6AF45}">
      <dgm:prSet/>
      <dgm:spPr/>
      <dgm:t>
        <a:bodyPr/>
        <a:lstStyle/>
        <a:p>
          <a:endParaRPr lang="sl-SI"/>
        </a:p>
      </dgm:t>
    </dgm:pt>
    <dgm:pt modelId="{BCA9C251-D124-4E2D-A88F-0E280322055C}">
      <dgm:prSet/>
      <dgm:spPr/>
      <dgm:t>
        <a:bodyPr/>
        <a:lstStyle/>
        <a:p>
          <a:pPr rtl="0"/>
          <a:r>
            <a:rPr lang="en-US" smtClean="0"/>
            <a:t>Roundtables should be organized to present the idea and to collect feedback</a:t>
          </a:r>
          <a:endParaRPr lang="sl-SI"/>
        </a:p>
      </dgm:t>
    </dgm:pt>
    <dgm:pt modelId="{EDEA3823-A6A2-47F9-8404-E42242A0B70C}" type="parTrans" cxnId="{A6BA260D-5833-4859-86B2-A4FDBD7E6D56}">
      <dgm:prSet/>
      <dgm:spPr/>
      <dgm:t>
        <a:bodyPr/>
        <a:lstStyle/>
        <a:p>
          <a:endParaRPr lang="sl-SI"/>
        </a:p>
      </dgm:t>
    </dgm:pt>
    <dgm:pt modelId="{BF17C094-B13C-459A-A447-0C6D7E063D91}" type="sibTrans" cxnId="{A6BA260D-5833-4859-86B2-A4FDBD7E6D56}">
      <dgm:prSet/>
      <dgm:spPr/>
      <dgm:t>
        <a:bodyPr/>
        <a:lstStyle/>
        <a:p>
          <a:endParaRPr lang="sl-SI"/>
        </a:p>
      </dgm:t>
    </dgm:pt>
    <dgm:pt modelId="{AE94E70E-6099-419C-99E2-32CED4E4A866}">
      <dgm:prSet/>
      <dgm:spPr/>
      <dgm:t>
        <a:bodyPr/>
        <a:lstStyle/>
        <a:p>
          <a:pPr rtl="0"/>
          <a:r>
            <a:rPr lang="en-US" dirty="0" smtClean="0"/>
            <a:t>Project should be presented in different development stages to different target groups – involvement of local population and decision makers in crucial for the success</a:t>
          </a:r>
          <a:endParaRPr lang="sl-SI" dirty="0"/>
        </a:p>
      </dgm:t>
    </dgm:pt>
    <dgm:pt modelId="{7D23D40E-878A-4E27-B765-253FE5523EFE}" type="parTrans" cxnId="{0FC97784-C3F4-473A-AF99-915DAAC3B6FE}">
      <dgm:prSet/>
      <dgm:spPr/>
      <dgm:t>
        <a:bodyPr/>
        <a:lstStyle/>
        <a:p>
          <a:endParaRPr lang="sl-SI"/>
        </a:p>
      </dgm:t>
    </dgm:pt>
    <dgm:pt modelId="{66320A10-9DCD-43AB-B3FB-46C718294755}" type="sibTrans" cxnId="{0FC97784-C3F4-473A-AF99-915DAAC3B6FE}">
      <dgm:prSet/>
      <dgm:spPr/>
      <dgm:t>
        <a:bodyPr/>
        <a:lstStyle/>
        <a:p>
          <a:endParaRPr lang="sl-SI"/>
        </a:p>
      </dgm:t>
    </dgm:pt>
    <dgm:pt modelId="{0707F3E8-94B7-4500-A56B-CAF00B4886C9}" type="pres">
      <dgm:prSet presAssocID="{60ED3981-4B04-4FBF-8055-C436DDDE05FC}" presName="linear" presStyleCnt="0">
        <dgm:presLayoutVars>
          <dgm:animLvl val="lvl"/>
          <dgm:resizeHandles val="exact"/>
        </dgm:presLayoutVars>
      </dgm:prSet>
      <dgm:spPr/>
      <dgm:t>
        <a:bodyPr/>
        <a:lstStyle/>
        <a:p>
          <a:endParaRPr lang="it-IT"/>
        </a:p>
      </dgm:t>
    </dgm:pt>
    <dgm:pt modelId="{2C810E8B-DEE2-4401-838D-BB826BAF7BEA}" type="pres">
      <dgm:prSet presAssocID="{2538F6CD-FE4B-4A8D-91A2-F143C149EFDD}" presName="parentText" presStyleLbl="node1" presStyleIdx="0" presStyleCnt="3">
        <dgm:presLayoutVars>
          <dgm:chMax val="0"/>
          <dgm:bulletEnabled val="1"/>
        </dgm:presLayoutVars>
      </dgm:prSet>
      <dgm:spPr/>
      <dgm:t>
        <a:bodyPr/>
        <a:lstStyle/>
        <a:p>
          <a:endParaRPr lang="it-IT"/>
        </a:p>
      </dgm:t>
    </dgm:pt>
    <dgm:pt modelId="{93EF7749-D77C-49BE-A17A-E3FFD7FF54BA}" type="pres">
      <dgm:prSet presAssocID="{3CE1D604-A866-4656-8FF0-B5337EC3AE97}" presName="spacer" presStyleCnt="0"/>
      <dgm:spPr/>
    </dgm:pt>
    <dgm:pt modelId="{339A42EE-7597-41B2-80B0-40C9D2139D32}" type="pres">
      <dgm:prSet presAssocID="{BCA9C251-D124-4E2D-A88F-0E280322055C}" presName="parentText" presStyleLbl="node1" presStyleIdx="1" presStyleCnt="3">
        <dgm:presLayoutVars>
          <dgm:chMax val="0"/>
          <dgm:bulletEnabled val="1"/>
        </dgm:presLayoutVars>
      </dgm:prSet>
      <dgm:spPr/>
      <dgm:t>
        <a:bodyPr/>
        <a:lstStyle/>
        <a:p>
          <a:endParaRPr lang="it-IT"/>
        </a:p>
      </dgm:t>
    </dgm:pt>
    <dgm:pt modelId="{5C82B937-8AF6-4AD6-82CA-DA92C5062BF1}" type="pres">
      <dgm:prSet presAssocID="{BF17C094-B13C-459A-A447-0C6D7E063D91}" presName="spacer" presStyleCnt="0"/>
      <dgm:spPr/>
    </dgm:pt>
    <dgm:pt modelId="{0D5DB733-9402-47E0-AD4C-3327E335CA30}" type="pres">
      <dgm:prSet presAssocID="{AE94E70E-6099-419C-99E2-32CED4E4A866}" presName="parentText" presStyleLbl="node1" presStyleIdx="2" presStyleCnt="3">
        <dgm:presLayoutVars>
          <dgm:chMax val="0"/>
          <dgm:bulletEnabled val="1"/>
        </dgm:presLayoutVars>
      </dgm:prSet>
      <dgm:spPr/>
      <dgm:t>
        <a:bodyPr/>
        <a:lstStyle/>
        <a:p>
          <a:endParaRPr lang="it-IT"/>
        </a:p>
      </dgm:t>
    </dgm:pt>
  </dgm:ptLst>
  <dgm:cxnLst>
    <dgm:cxn modelId="{C8E3A208-3F25-4082-A968-8623635FED1E}" type="presOf" srcId="{60ED3981-4B04-4FBF-8055-C436DDDE05FC}" destId="{0707F3E8-94B7-4500-A56B-CAF00B4886C9}" srcOrd="0" destOrd="0" presId="urn:microsoft.com/office/officeart/2005/8/layout/vList2"/>
    <dgm:cxn modelId="{FBEDC52F-5F84-44ED-BEED-388535D53DC8}" type="presOf" srcId="{BCA9C251-D124-4E2D-A88F-0E280322055C}" destId="{339A42EE-7597-41B2-80B0-40C9D2139D32}" srcOrd="0" destOrd="0" presId="urn:microsoft.com/office/officeart/2005/8/layout/vList2"/>
    <dgm:cxn modelId="{A6BA260D-5833-4859-86B2-A4FDBD7E6D56}" srcId="{60ED3981-4B04-4FBF-8055-C436DDDE05FC}" destId="{BCA9C251-D124-4E2D-A88F-0E280322055C}" srcOrd="1" destOrd="0" parTransId="{EDEA3823-A6A2-47F9-8404-E42242A0B70C}" sibTransId="{BF17C094-B13C-459A-A447-0C6D7E063D91}"/>
    <dgm:cxn modelId="{0FE58DB0-ABA6-4EC9-B05E-3BE819E6AF45}" srcId="{60ED3981-4B04-4FBF-8055-C436DDDE05FC}" destId="{2538F6CD-FE4B-4A8D-91A2-F143C149EFDD}" srcOrd="0" destOrd="0" parTransId="{9371535F-E86F-47D1-B4E6-B681D70BD475}" sibTransId="{3CE1D604-A866-4656-8FF0-B5337EC3AE97}"/>
    <dgm:cxn modelId="{209BB0E9-CEDB-4F81-A2AC-392BA1F88EFA}" type="presOf" srcId="{2538F6CD-FE4B-4A8D-91A2-F143C149EFDD}" destId="{2C810E8B-DEE2-4401-838D-BB826BAF7BEA}" srcOrd="0" destOrd="0" presId="urn:microsoft.com/office/officeart/2005/8/layout/vList2"/>
    <dgm:cxn modelId="{0FC97784-C3F4-473A-AF99-915DAAC3B6FE}" srcId="{60ED3981-4B04-4FBF-8055-C436DDDE05FC}" destId="{AE94E70E-6099-419C-99E2-32CED4E4A866}" srcOrd="2" destOrd="0" parTransId="{7D23D40E-878A-4E27-B765-253FE5523EFE}" sibTransId="{66320A10-9DCD-43AB-B3FB-46C718294755}"/>
    <dgm:cxn modelId="{3B5EC8F6-99D2-44E2-A03C-A147FFD27293}" type="presOf" srcId="{AE94E70E-6099-419C-99E2-32CED4E4A866}" destId="{0D5DB733-9402-47E0-AD4C-3327E335CA30}" srcOrd="0" destOrd="0" presId="urn:microsoft.com/office/officeart/2005/8/layout/vList2"/>
    <dgm:cxn modelId="{9571E09A-A81D-48B4-A170-5DC92DFE129C}" type="presParOf" srcId="{0707F3E8-94B7-4500-A56B-CAF00B4886C9}" destId="{2C810E8B-DEE2-4401-838D-BB826BAF7BEA}" srcOrd="0" destOrd="0" presId="urn:microsoft.com/office/officeart/2005/8/layout/vList2"/>
    <dgm:cxn modelId="{ECFA5AEA-37B7-4710-8F0F-1CD4BB4472C4}" type="presParOf" srcId="{0707F3E8-94B7-4500-A56B-CAF00B4886C9}" destId="{93EF7749-D77C-49BE-A17A-E3FFD7FF54BA}" srcOrd="1" destOrd="0" presId="urn:microsoft.com/office/officeart/2005/8/layout/vList2"/>
    <dgm:cxn modelId="{A324AE94-9832-483C-A165-7A853802DC44}" type="presParOf" srcId="{0707F3E8-94B7-4500-A56B-CAF00B4886C9}" destId="{339A42EE-7597-41B2-80B0-40C9D2139D32}" srcOrd="2" destOrd="0" presId="urn:microsoft.com/office/officeart/2005/8/layout/vList2"/>
    <dgm:cxn modelId="{820051E3-6ED6-4AD5-938D-83963C871909}" type="presParOf" srcId="{0707F3E8-94B7-4500-A56B-CAF00B4886C9}" destId="{5C82B937-8AF6-4AD6-82CA-DA92C5062BF1}" srcOrd="3" destOrd="0" presId="urn:microsoft.com/office/officeart/2005/8/layout/vList2"/>
    <dgm:cxn modelId="{C5C224AE-EC49-4675-B4E8-5FC2C318584B}" type="presParOf" srcId="{0707F3E8-94B7-4500-A56B-CAF00B4886C9}" destId="{0D5DB733-9402-47E0-AD4C-3327E335CA3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B40E3D-140B-4ACA-BBDF-FBED46A0F933}"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sl-SI"/>
        </a:p>
      </dgm:t>
    </dgm:pt>
    <dgm:pt modelId="{DB25B238-EDC9-4870-9BD9-60084977540F}">
      <dgm:prSet/>
      <dgm:spPr/>
      <dgm:t>
        <a:bodyPr/>
        <a:lstStyle/>
        <a:p>
          <a:pPr algn="l" rtl="0"/>
          <a:r>
            <a:rPr lang="sl-SI" u="sng" dirty="0" smtClean="0">
              <a:solidFill>
                <a:schemeClr val="bg1"/>
              </a:solidFill>
            </a:rPr>
            <a:t>T</a:t>
          </a:r>
          <a:r>
            <a:rPr lang="en-GB" u="sng" dirty="0" smtClean="0">
              <a:solidFill>
                <a:schemeClr val="bg1"/>
              </a:solidFill>
            </a:rPr>
            <a:t>o heat public buildings inside the park area with wood biomass, obtained through the maintenance of protected areas</a:t>
          </a:r>
          <a:endParaRPr lang="sl-SI" dirty="0">
            <a:solidFill>
              <a:schemeClr val="bg1"/>
            </a:solidFill>
          </a:endParaRPr>
        </a:p>
      </dgm:t>
    </dgm:pt>
    <dgm:pt modelId="{7149623F-E3AB-4B2A-A447-D59867C8191A}" type="parTrans" cxnId="{6A362E96-2356-400B-ABBD-E377759E4144}">
      <dgm:prSet/>
      <dgm:spPr/>
      <dgm:t>
        <a:bodyPr/>
        <a:lstStyle/>
        <a:p>
          <a:endParaRPr lang="sl-SI"/>
        </a:p>
      </dgm:t>
    </dgm:pt>
    <dgm:pt modelId="{AAD7EC72-C274-4D97-9A1E-7B2BA863F367}" type="sibTrans" cxnId="{6A362E96-2356-400B-ABBD-E377759E4144}">
      <dgm:prSet/>
      <dgm:spPr/>
      <dgm:t>
        <a:bodyPr/>
        <a:lstStyle/>
        <a:p>
          <a:endParaRPr lang="sl-SI"/>
        </a:p>
      </dgm:t>
    </dgm:pt>
    <dgm:pt modelId="{9AC50FF3-2B10-431E-95EF-A51787A71102}">
      <dgm:prSet/>
      <dgm:spPr/>
      <dgm:t>
        <a:bodyPr/>
        <a:lstStyle/>
        <a:p>
          <a:pPr rtl="0"/>
          <a:r>
            <a:rPr lang="sl-SI" u="sng" dirty="0" smtClean="0">
              <a:solidFill>
                <a:schemeClr val="tx1"/>
              </a:solidFill>
            </a:rPr>
            <a:t>T</a:t>
          </a:r>
          <a:r>
            <a:rPr lang="en-GB" u="sng" dirty="0" smtClean="0">
              <a:solidFill>
                <a:schemeClr val="tx1"/>
              </a:solidFill>
            </a:rPr>
            <a:t>o heat the offices of the park administration with wood biomass</a:t>
          </a:r>
          <a:r>
            <a:rPr lang="sl-SI" u="sng" dirty="0" smtClean="0">
              <a:solidFill>
                <a:schemeClr val="tx1"/>
              </a:solidFill>
            </a:rPr>
            <a:t> </a:t>
          </a:r>
          <a:r>
            <a:rPr lang="sl-SI" u="sng" dirty="0" err="1" smtClean="0">
              <a:solidFill>
                <a:schemeClr val="tx1"/>
              </a:solidFill>
            </a:rPr>
            <a:t>from</a:t>
          </a:r>
          <a:r>
            <a:rPr lang="sl-SI" u="sng" dirty="0" smtClean="0">
              <a:solidFill>
                <a:schemeClr val="tx1"/>
              </a:solidFill>
            </a:rPr>
            <a:t> </a:t>
          </a:r>
          <a:r>
            <a:rPr lang="sl-SI" u="sng" dirty="0" err="1" smtClean="0">
              <a:solidFill>
                <a:schemeClr val="tx1"/>
              </a:solidFill>
            </a:rPr>
            <a:t>the</a:t>
          </a:r>
          <a:r>
            <a:rPr lang="sl-SI" u="sng" dirty="0" smtClean="0">
              <a:solidFill>
                <a:schemeClr val="tx1"/>
              </a:solidFill>
            </a:rPr>
            <a:t> park area</a:t>
          </a:r>
          <a:r>
            <a:rPr lang="en-GB" u="sng" dirty="0" smtClean="0">
              <a:solidFill>
                <a:schemeClr val="tx1"/>
              </a:solidFill>
            </a:rPr>
            <a:t> </a:t>
          </a:r>
          <a:endParaRPr lang="sl-SI" dirty="0">
            <a:solidFill>
              <a:schemeClr val="tx1"/>
            </a:solidFill>
          </a:endParaRPr>
        </a:p>
      </dgm:t>
    </dgm:pt>
    <dgm:pt modelId="{64D3E93B-AE89-49CC-BFAC-5D021AFD8609}" type="parTrans" cxnId="{BBE4207B-8A96-47CD-BADB-7D4600D31974}">
      <dgm:prSet/>
      <dgm:spPr/>
      <dgm:t>
        <a:bodyPr/>
        <a:lstStyle/>
        <a:p>
          <a:endParaRPr lang="sl-SI"/>
        </a:p>
      </dgm:t>
    </dgm:pt>
    <dgm:pt modelId="{5E5F2FCE-1E6D-44B7-8F40-7DA5630F3312}" type="sibTrans" cxnId="{BBE4207B-8A96-47CD-BADB-7D4600D31974}">
      <dgm:prSet/>
      <dgm:spPr/>
      <dgm:t>
        <a:bodyPr/>
        <a:lstStyle/>
        <a:p>
          <a:endParaRPr lang="sl-SI"/>
        </a:p>
      </dgm:t>
    </dgm:pt>
    <dgm:pt modelId="{FD7E2AAF-456B-4121-A20D-DDCEB76E2BD8}">
      <dgm:prSet/>
      <dgm:spPr/>
      <dgm:t>
        <a:bodyPr/>
        <a:lstStyle/>
        <a:p>
          <a:pPr rtl="0"/>
          <a:r>
            <a:rPr lang="sl-SI" u="sng" dirty="0" smtClean="0">
              <a:solidFill>
                <a:schemeClr val="tx1"/>
              </a:solidFill>
            </a:rPr>
            <a:t>T</a:t>
          </a:r>
          <a:r>
            <a:rPr lang="en-GB" u="sng" dirty="0" smtClean="0">
              <a:solidFill>
                <a:schemeClr val="tx1"/>
              </a:solidFill>
            </a:rPr>
            <a:t>o produce wood fuels and sell them to inhabitants inside the park </a:t>
          </a:r>
          <a:endParaRPr lang="sl-SI" dirty="0">
            <a:solidFill>
              <a:schemeClr val="tx1"/>
            </a:solidFill>
          </a:endParaRPr>
        </a:p>
      </dgm:t>
    </dgm:pt>
    <dgm:pt modelId="{1EB6D021-01DA-4E46-B19B-493BB65C487E}" type="parTrans" cxnId="{D2996CB3-F323-4BFF-9132-6633D0CCBAD4}">
      <dgm:prSet/>
      <dgm:spPr/>
      <dgm:t>
        <a:bodyPr/>
        <a:lstStyle/>
        <a:p>
          <a:endParaRPr lang="sl-SI"/>
        </a:p>
      </dgm:t>
    </dgm:pt>
    <dgm:pt modelId="{FE8DC6AC-816B-49CB-85B5-D2B8F049AFEA}" type="sibTrans" cxnId="{D2996CB3-F323-4BFF-9132-6633D0CCBAD4}">
      <dgm:prSet/>
      <dgm:spPr/>
      <dgm:t>
        <a:bodyPr/>
        <a:lstStyle/>
        <a:p>
          <a:endParaRPr lang="sl-SI"/>
        </a:p>
      </dgm:t>
    </dgm:pt>
    <dgm:pt modelId="{3D2C8A8E-3FAE-4923-ACF0-4E9A4C53B689}" type="pres">
      <dgm:prSet presAssocID="{F8B40E3D-140B-4ACA-BBDF-FBED46A0F933}" presName="linear" presStyleCnt="0">
        <dgm:presLayoutVars>
          <dgm:animLvl val="lvl"/>
          <dgm:resizeHandles val="exact"/>
        </dgm:presLayoutVars>
      </dgm:prSet>
      <dgm:spPr/>
      <dgm:t>
        <a:bodyPr/>
        <a:lstStyle/>
        <a:p>
          <a:endParaRPr lang="it-IT"/>
        </a:p>
      </dgm:t>
    </dgm:pt>
    <dgm:pt modelId="{7FFB3BB2-691B-485A-9F33-86C1939FA984}" type="pres">
      <dgm:prSet presAssocID="{DB25B238-EDC9-4870-9BD9-60084977540F}" presName="parentText" presStyleLbl="node1" presStyleIdx="0" presStyleCnt="3" custLinFactNeighborX="-1085" custLinFactNeighborY="25939">
        <dgm:presLayoutVars>
          <dgm:chMax val="0"/>
          <dgm:bulletEnabled val="1"/>
        </dgm:presLayoutVars>
      </dgm:prSet>
      <dgm:spPr/>
      <dgm:t>
        <a:bodyPr/>
        <a:lstStyle/>
        <a:p>
          <a:endParaRPr lang="it-IT"/>
        </a:p>
      </dgm:t>
    </dgm:pt>
    <dgm:pt modelId="{34911D31-28DA-4805-B8C4-338E8ABB8DBE}" type="pres">
      <dgm:prSet presAssocID="{AAD7EC72-C274-4D97-9A1E-7B2BA863F367}" presName="spacer" presStyleCnt="0"/>
      <dgm:spPr/>
    </dgm:pt>
    <dgm:pt modelId="{7A8B9542-F080-458E-BC89-0C4C278BFA85}" type="pres">
      <dgm:prSet presAssocID="{9AC50FF3-2B10-431E-95EF-A51787A71102}" presName="parentText" presStyleLbl="node1" presStyleIdx="1" presStyleCnt="3">
        <dgm:presLayoutVars>
          <dgm:chMax val="0"/>
          <dgm:bulletEnabled val="1"/>
        </dgm:presLayoutVars>
      </dgm:prSet>
      <dgm:spPr/>
      <dgm:t>
        <a:bodyPr/>
        <a:lstStyle/>
        <a:p>
          <a:endParaRPr lang="it-IT"/>
        </a:p>
      </dgm:t>
    </dgm:pt>
    <dgm:pt modelId="{B913FAC1-F7FC-48ED-A040-0FD2DBACD3A3}" type="pres">
      <dgm:prSet presAssocID="{5E5F2FCE-1E6D-44B7-8F40-7DA5630F3312}" presName="spacer" presStyleCnt="0"/>
      <dgm:spPr/>
    </dgm:pt>
    <dgm:pt modelId="{0AEE05D3-D251-431A-8D4D-5A7987573736}" type="pres">
      <dgm:prSet presAssocID="{FD7E2AAF-456B-4121-A20D-DDCEB76E2BD8}" presName="parentText" presStyleLbl="node1" presStyleIdx="2" presStyleCnt="3">
        <dgm:presLayoutVars>
          <dgm:chMax val="0"/>
          <dgm:bulletEnabled val="1"/>
        </dgm:presLayoutVars>
      </dgm:prSet>
      <dgm:spPr/>
      <dgm:t>
        <a:bodyPr/>
        <a:lstStyle/>
        <a:p>
          <a:endParaRPr lang="it-IT"/>
        </a:p>
      </dgm:t>
    </dgm:pt>
  </dgm:ptLst>
  <dgm:cxnLst>
    <dgm:cxn modelId="{1D2A9ADA-5BA9-4F34-A007-F4B61BE9A955}" type="presOf" srcId="{9AC50FF3-2B10-431E-95EF-A51787A71102}" destId="{7A8B9542-F080-458E-BC89-0C4C278BFA85}" srcOrd="0" destOrd="0" presId="urn:microsoft.com/office/officeart/2005/8/layout/vList2"/>
    <dgm:cxn modelId="{6A362E96-2356-400B-ABBD-E377759E4144}" srcId="{F8B40E3D-140B-4ACA-BBDF-FBED46A0F933}" destId="{DB25B238-EDC9-4870-9BD9-60084977540F}" srcOrd="0" destOrd="0" parTransId="{7149623F-E3AB-4B2A-A447-D59867C8191A}" sibTransId="{AAD7EC72-C274-4D97-9A1E-7B2BA863F367}"/>
    <dgm:cxn modelId="{87835730-A4AE-47AD-8473-E8423A4DC693}" type="presOf" srcId="{DB25B238-EDC9-4870-9BD9-60084977540F}" destId="{7FFB3BB2-691B-485A-9F33-86C1939FA984}" srcOrd="0" destOrd="0" presId="urn:microsoft.com/office/officeart/2005/8/layout/vList2"/>
    <dgm:cxn modelId="{D2996CB3-F323-4BFF-9132-6633D0CCBAD4}" srcId="{F8B40E3D-140B-4ACA-BBDF-FBED46A0F933}" destId="{FD7E2AAF-456B-4121-A20D-DDCEB76E2BD8}" srcOrd="2" destOrd="0" parTransId="{1EB6D021-01DA-4E46-B19B-493BB65C487E}" sibTransId="{FE8DC6AC-816B-49CB-85B5-D2B8F049AFEA}"/>
    <dgm:cxn modelId="{747267FE-D2F0-49A7-A326-0F697A58D09E}" type="presOf" srcId="{F8B40E3D-140B-4ACA-BBDF-FBED46A0F933}" destId="{3D2C8A8E-3FAE-4923-ACF0-4E9A4C53B689}" srcOrd="0" destOrd="0" presId="urn:microsoft.com/office/officeart/2005/8/layout/vList2"/>
    <dgm:cxn modelId="{BBE4207B-8A96-47CD-BADB-7D4600D31974}" srcId="{F8B40E3D-140B-4ACA-BBDF-FBED46A0F933}" destId="{9AC50FF3-2B10-431E-95EF-A51787A71102}" srcOrd="1" destOrd="0" parTransId="{64D3E93B-AE89-49CC-BFAC-5D021AFD8609}" sibTransId="{5E5F2FCE-1E6D-44B7-8F40-7DA5630F3312}"/>
    <dgm:cxn modelId="{81477027-FFC8-4AD1-9BF7-20F8CC55BE17}" type="presOf" srcId="{FD7E2AAF-456B-4121-A20D-DDCEB76E2BD8}" destId="{0AEE05D3-D251-431A-8D4D-5A7987573736}" srcOrd="0" destOrd="0" presId="urn:microsoft.com/office/officeart/2005/8/layout/vList2"/>
    <dgm:cxn modelId="{DA6D9051-A05D-4FE0-BDD6-49F8E7ABD61A}" type="presParOf" srcId="{3D2C8A8E-3FAE-4923-ACF0-4E9A4C53B689}" destId="{7FFB3BB2-691B-485A-9F33-86C1939FA984}" srcOrd="0" destOrd="0" presId="urn:microsoft.com/office/officeart/2005/8/layout/vList2"/>
    <dgm:cxn modelId="{2EA71A88-ECBA-4510-968B-AFD870BD9757}" type="presParOf" srcId="{3D2C8A8E-3FAE-4923-ACF0-4E9A4C53B689}" destId="{34911D31-28DA-4805-B8C4-338E8ABB8DBE}" srcOrd="1" destOrd="0" presId="urn:microsoft.com/office/officeart/2005/8/layout/vList2"/>
    <dgm:cxn modelId="{A5B8998E-998F-4EBA-8B49-F0B4D22EE791}" type="presParOf" srcId="{3D2C8A8E-3FAE-4923-ACF0-4E9A4C53B689}" destId="{7A8B9542-F080-458E-BC89-0C4C278BFA85}" srcOrd="2" destOrd="0" presId="urn:microsoft.com/office/officeart/2005/8/layout/vList2"/>
    <dgm:cxn modelId="{2F15764C-0C5C-42F1-88F8-916A12141AF3}" type="presParOf" srcId="{3D2C8A8E-3FAE-4923-ACF0-4E9A4C53B689}" destId="{B913FAC1-F7FC-48ED-A040-0FD2DBACD3A3}" srcOrd="3" destOrd="0" presId="urn:microsoft.com/office/officeart/2005/8/layout/vList2"/>
    <dgm:cxn modelId="{D09FEC36-9115-4834-B6D1-7A20B269C051}" type="presParOf" srcId="{3D2C8A8E-3FAE-4923-ACF0-4E9A4C53B689}" destId="{0AEE05D3-D251-431A-8D4D-5A798757373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32147-3D90-477D-BD31-FD3AE07DBEF3}">
      <dsp:nvSpPr>
        <dsp:cNvPr id="0" name=""/>
        <dsp:cNvSpPr/>
      </dsp:nvSpPr>
      <dsp:spPr>
        <a:xfrm>
          <a:off x="0" y="40881"/>
          <a:ext cx="8229600" cy="575639"/>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1. </a:t>
          </a:r>
          <a:r>
            <a:rPr lang="en-US" sz="2400" kern="1200" noProof="0" dirty="0" smtClean="0"/>
            <a:t>Main steps in establishing a production chain</a:t>
          </a:r>
          <a:endParaRPr lang="en-US" sz="2400" kern="1200" noProof="0" dirty="0"/>
        </a:p>
      </dsp:txBody>
      <dsp:txXfrm>
        <a:off x="0" y="40881"/>
        <a:ext cx="8229600" cy="575639"/>
      </dsp:txXfrm>
    </dsp:sp>
    <dsp:sp modelId="{DA239C41-D05A-46A1-8C2C-7410201324A5}">
      <dsp:nvSpPr>
        <dsp:cNvPr id="0" name=""/>
        <dsp:cNvSpPr/>
      </dsp:nvSpPr>
      <dsp:spPr>
        <a:xfrm>
          <a:off x="0" y="685641"/>
          <a:ext cx="8229600" cy="575639"/>
        </a:xfrm>
        <a:prstGeom prst="roundRect">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2. </a:t>
          </a:r>
          <a:r>
            <a:rPr lang="en-US" sz="2400" kern="1200" noProof="0" dirty="0" smtClean="0"/>
            <a:t>Technical requirements for establishing a production chain</a:t>
          </a:r>
          <a:endParaRPr lang="en-US" sz="2400" kern="1200" noProof="0" dirty="0"/>
        </a:p>
      </dsp:txBody>
      <dsp:txXfrm>
        <a:off x="0" y="685641"/>
        <a:ext cx="8229600" cy="575639"/>
      </dsp:txXfrm>
    </dsp:sp>
    <dsp:sp modelId="{87F7EE9E-8519-4449-9C15-A790E17518FF}">
      <dsp:nvSpPr>
        <dsp:cNvPr id="0" name=""/>
        <dsp:cNvSpPr/>
      </dsp:nvSpPr>
      <dsp:spPr>
        <a:xfrm>
          <a:off x="0" y="1330401"/>
          <a:ext cx="8229600" cy="575639"/>
        </a:xfrm>
        <a:prstGeom prst="roundRect">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3. </a:t>
          </a:r>
          <a:r>
            <a:rPr lang="en-US" sz="2400" kern="1200" noProof="0" dirty="0" smtClean="0"/>
            <a:t>Compliance with EU legislation and sustainability issues</a:t>
          </a:r>
          <a:endParaRPr lang="en-US" sz="2400" kern="1200" noProof="0" dirty="0"/>
        </a:p>
      </dsp:txBody>
      <dsp:txXfrm>
        <a:off x="0" y="1330401"/>
        <a:ext cx="8229600" cy="575639"/>
      </dsp:txXfrm>
    </dsp:sp>
    <dsp:sp modelId="{A9FEB83C-90B0-4140-9AF0-D93EC7F6DEDF}">
      <dsp:nvSpPr>
        <dsp:cNvPr id="0" name=""/>
        <dsp:cNvSpPr/>
      </dsp:nvSpPr>
      <dsp:spPr>
        <a:xfrm>
          <a:off x="0" y="1975161"/>
          <a:ext cx="8229600" cy="575639"/>
        </a:xfrm>
        <a:prstGeom prst="roundRect">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4. </a:t>
          </a:r>
          <a:r>
            <a:rPr lang="en-US" sz="2400" kern="1200" noProof="0" dirty="0" smtClean="0"/>
            <a:t>Main problems and barriers</a:t>
          </a:r>
          <a:endParaRPr lang="en-US" sz="2400" kern="1200" noProof="0" dirty="0"/>
        </a:p>
      </dsp:txBody>
      <dsp:txXfrm>
        <a:off x="0" y="1975161"/>
        <a:ext cx="8229600" cy="575639"/>
      </dsp:txXfrm>
    </dsp:sp>
    <dsp:sp modelId="{C045E2DB-B720-4E30-9C47-8362A46D2801}">
      <dsp:nvSpPr>
        <dsp:cNvPr id="0" name=""/>
        <dsp:cNvSpPr/>
      </dsp:nvSpPr>
      <dsp:spPr>
        <a:xfrm>
          <a:off x="0" y="2619921"/>
          <a:ext cx="8229600" cy="575639"/>
        </a:xfrm>
        <a:prstGeom prst="roundRect">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5. </a:t>
          </a:r>
          <a:r>
            <a:rPr lang="en-US" sz="2400" kern="1200" noProof="0" dirty="0" smtClean="0"/>
            <a:t>Alternative solutions to identified problems and barriers</a:t>
          </a:r>
          <a:endParaRPr lang="en-US" sz="2400" kern="1200" noProof="0" dirty="0"/>
        </a:p>
      </dsp:txBody>
      <dsp:txXfrm>
        <a:off x="0" y="2619921"/>
        <a:ext cx="8229600" cy="575639"/>
      </dsp:txXfrm>
    </dsp:sp>
    <dsp:sp modelId="{042C4CAB-72A0-47A2-BC52-ED46B971484D}">
      <dsp:nvSpPr>
        <dsp:cNvPr id="0" name=""/>
        <dsp:cNvSpPr/>
      </dsp:nvSpPr>
      <dsp:spPr>
        <a:xfrm>
          <a:off x="0" y="3264681"/>
          <a:ext cx="8229600" cy="575639"/>
        </a:xfrm>
        <a:prstGeom prst="roundRect">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6. </a:t>
          </a:r>
          <a:r>
            <a:rPr lang="en-US" sz="2400" kern="1200" noProof="0" dirty="0" smtClean="0"/>
            <a:t>Recommendations for policies at national and regional levels</a:t>
          </a:r>
          <a:endParaRPr lang="en-US" sz="2400" kern="1200" noProof="0" dirty="0"/>
        </a:p>
      </dsp:txBody>
      <dsp:txXfrm>
        <a:off x="0" y="3264681"/>
        <a:ext cx="8229600" cy="575639"/>
      </dsp:txXfrm>
    </dsp:sp>
    <dsp:sp modelId="{58BE35D2-F003-4B1B-B7B7-D73D44B4F3F3}">
      <dsp:nvSpPr>
        <dsp:cNvPr id="0" name=""/>
        <dsp:cNvSpPr/>
      </dsp:nvSpPr>
      <dsp:spPr>
        <a:xfrm>
          <a:off x="0" y="3909441"/>
          <a:ext cx="8229600" cy="575639"/>
        </a:xfrm>
        <a:prstGeom prst="roundRect">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sl-SI" sz="2400" kern="1200" noProof="0" dirty="0" smtClean="0"/>
            <a:t>7. </a:t>
          </a:r>
          <a:r>
            <a:rPr lang="en-US" sz="2400" kern="1200" noProof="0" dirty="0" smtClean="0"/>
            <a:t>Good practice examples </a:t>
          </a:r>
          <a:endParaRPr lang="en-US" sz="2400" kern="1200" noProof="0" dirty="0"/>
        </a:p>
      </dsp:txBody>
      <dsp:txXfrm>
        <a:off x="0" y="3909441"/>
        <a:ext cx="8229600" cy="5756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95699E-48E6-4831-8237-C687D76BF273}">
      <dsp:nvSpPr>
        <dsp:cNvPr id="0" name=""/>
        <dsp:cNvSpPr/>
      </dsp:nvSpPr>
      <dsp:spPr>
        <a:xfrm>
          <a:off x="0" y="81935"/>
          <a:ext cx="6635080" cy="71505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bg1">
                  <a:lumMod val="95000"/>
                </a:schemeClr>
              </a:solidFill>
            </a:rPr>
            <a:t>T</a:t>
          </a:r>
          <a:r>
            <a:rPr lang="en-GB" sz="1800" u="sng" kern="1200" dirty="0" smtClean="0">
              <a:solidFill>
                <a:schemeClr val="bg1">
                  <a:lumMod val="95000"/>
                </a:schemeClr>
              </a:solidFill>
            </a:rPr>
            <a:t>o increase the use of wood biomass inside the park area</a:t>
          </a:r>
          <a:endParaRPr lang="sl-SI" sz="1800" kern="1200" dirty="0">
            <a:solidFill>
              <a:schemeClr val="bg1">
                <a:lumMod val="95000"/>
              </a:schemeClr>
            </a:solidFill>
          </a:endParaRPr>
        </a:p>
      </dsp:txBody>
      <dsp:txXfrm>
        <a:off x="0" y="81935"/>
        <a:ext cx="6635080" cy="715052"/>
      </dsp:txXfrm>
    </dsp:sp>
    <dsp:sp modelId="{7FFB3BB2-691B-485A-9F33-86C1939FA984}">
      <dsp:nvSpPr>
        <dsp:cNvPr id="0" name=""/>
        <dsp:cNvSpPr/>
      </dsp:nvSpPr>
      <dsp:spPr>
        <a:xfrm>
          <a:off x="0" y="848827"/>
          <a:ext cx="6635080" cy="715052"/>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bg1"/>
              </a:solidFill>
            </a:rPr>
            <a:t>T</a:t>
          </a:r>
          <a:r>
            <a:rPr lang="en-GB" sz="1800" u="sng" kern="1200" dirty="0" smtClean="0">
              <a:solidFill>
                <a:schemeClr val="bg1"/>
              </a:solidFill>
            </a:rPr>
            <a:t>o heat public buildings inside the park area with wood biomass, obtained through the maintenance of protected areas</a:t>
          </a:r>
          <a:endParaRPr lang="sl-SI" sz="1800" kern="1200" dirty="0">
            <a:solidFill>
              <a:schemeClr val="bg1"/>
            </a:solidFill>
          </a:endParaRPr>
        </a:p>
      </dsp:txBody>
      <dsp:txXfrm>
        <a:off x="0" y="848827"/>
        <a:ext cx="6635080" cy="715052"/>
      </dsp:txXfrm>
    </dsp:sp>
    <dsp:sp modelId="{1F140F9E-394C-4360-87B1-DC4A46FAE0FF}">
      <dsp:nvSpPr>
        <dsp:cNvPr id="0" name=""/>
        <dsp:cNvSpPr/>
      </dsp:nvSpPr>
      <dsp:spPr>
        <a:xfrm>
          <a:off x="0" y="1615720"/>
          <a:ext cx="6635080" cy="715052"/>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tx1"/>
              </a:solidFill>
            </a:rPr>
            <a:t>T</a:t>
          </a:r>
          <a:r>
            <a:rPr lang="en-GB" sz="1800" u="sng" kern="1200" dirty="0" smtClean="0">
              <a:solidFill>
                <a:schemeClr val="tx1"/>
              </a:solidFill>
            </a:rPr>
            <a:t>o heat the settlements inside the park area </a:t>
          </a:r>
          <a:endParaRPr lang="sl-SI" sz="1800" kern="1200" dirty="0">
            <a:solidFill>
              <a:schemeClr val="tx1"/>
            </a:solidFill>
          </a:endParaRPr>
        </a:p>
      </dsp:txBody>
      <dsp:txXfrm>
        <a:off x="0" y="1615720"/>
        <a:ext cx="6635080" cy="715052"/>
      </dsp:txXfrm>
    </dsp:sp>
    <dsp:sp modelId="{7A8B9542-F080-458E-BC89-0C4C278BFA85}">
      <dsp:nvSpPr>
        <dsp:cNvPr id="0" name=""/>
        <dsp:cNvSpPr/>
      </dsp:nvSpPr>
      <dsp:spPr>
        <a:xfrm>
          <a:off x="0" y="2382613"/>
          <a:ext cx="6635080" cy="715052"/>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tx1"/>
              </a:solidFill>
            </a:rPr>
            <a:t>T</a:t>
          </a:r>
          <a:r>
            <a:rPr lang="en-GB" sz="1800" u="sng" kern="1200" dirty="0" smtClean="0">
              <a:solidFill>
                <a:schemeClr val="tx1"/>
              </a:solidFill>
            </a:rPr>
            <a:t>o heat the offices of the park administration with wood biomass</a:t>
          </a:r>
          <a:r>
            <a:rPr lang="sl-SI" sz="1800" u="sng" kern="1200" dirty="0" smtClean="0">
              <a:solidFill>
                <a:schemeClr val="tx1"/>
              </a:solidFill>
            </a:rPr>
            <a:t> </a:t>
          </a:r>
          <a:r>
            <a:rPr lang="sl-SI" sz="1800" u="sng" kern="1200" dirty="0" err="1" smtClean="0">
              <a:solidFill>
                <a:schemeClr val="tx1"/>
              </a:solidFill>
            </a:rPr>
            <a:t>from</a:t>
          </a:r>
          <a:r>
            <a:rPr lang="sl-SI" sz="1800" u="sng" kern="1200" dirty="0" smtClean="0">
              <a:solidFill>
                <a:schemeClr val="tx1"/>
              </a:solidFill>
            </a:rPr>
            <a:t> </a:t>
          </a:r>
          <a:r>
            <a:rPr lang="sl-SI" sz="1800" u="sng" kern="1200" dirty="0" err="1" smtClean="0">
              <a:solidFill>
                <a:schemeClr val="tx1"/>
              </a:solidFill>
            </a:rPr>
            <a:t>the</a:t>
          </a:r>
          <a:r>
            <a:rPr lang="sl-SI" sz="1800" u="sng" kern="1200" dirty="0" smtClean="0">
              <a:solidFill>
                <a:schemeClr val="tx1"/>
              </a:solidFill>
            </a:rPr>
            <a:t> park area</a:t>
          </a:r>
          <a:r>
            <a:rPr lang="en-GB" sz="1800" u="sng" kern="1200" dirty="0" smtClean="0">
              <a:solidFill>
                <a:schemeClr val="tx1"/>
              </a:solidFill>
            </a:rPr>
            <a:t> </a:t>
          </a:r>
          <a:endParaRPr lang="sl-SI" sz="1800" kern="1200" dirty="0">
            <a:solidFill>
              <a:schemeClr val="tx1"/>
            </a:solidFill>
          </a:endParaRPr>
        </a:p>
      </dsp:txBody>
      <dsp:txXfrm>
        <a:off x="0" y="2382613"/>
        <a:ext cx="6635080" cy="715052"/>
      </dsp:txXfrm>
    </dsp:sp>
    <dsp:sp modelId="{0AEE05D3-D251-431A-8D4D-5A7987573736}">
      <dsp:nvSpPr>
        <dsp:cNvPr id="0" name=""/>
        <dsp:cNvSpPr/>
      </dsp:nvSpPr>
      <dsp:spPr>
        <a:xfrm>
          <a:off x="0" y="3149506"/>
          <a:ext cx="6635080" cy="715052"/>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tx1"/>
              </a:solidFill>
            </a:rPr>
            <a:t>T</a:t>
          </a:r>
          <a:r>
            <a:rPr lang="en-GB" sz="1800" u="sng" kern="1200" dirty="0" smtClean="0">
              <a:solidFill>
                <a:schemeClr val="tx1"/>
              </a:solidFill>
            </a:rPr>
            <a:t>o produce wood fuels and sell them to inhabitants inside the park </a:t>
          </a:r>
          <a:endParaRPr lang="sl-SI" sz="1800" kern="1200" dirty="0">
            <a:solidFill>
              <a:schemeClr val="tx1"/>
            </a:solidFill>
          </a:endParaRPr>
        </a:p>
      </dsp:txBody>
      <dsp:txXfrm>
        <a:off x="0" y="3149506"/>
        <a:ext cx="6635080" cy="715052"/>
      </dsp:txXfrm>
    </dsp:sp>
    <dsp:sp modelId="{9512DD2B-C467-444F-B788-E7C429E01021}">
      <dsp:nvSpPr>
        <dsp:cNvPr id="0" name=""/>
        <dsp:cNvSpPr/>
      </dsp:nvSpPr>
      <dsp:spPr>
        <a:xfrm>
          <a:off x="0" y="3916399"/>
          <a:ext cx="6635080" cy="715052"/>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u="sng" kern="1200" dirty="0" smtClean="0">
              <a:solidFill>
                <a:schemeClr val="tx1"/>
              </a:solidFill>
            </a:rPr>
            <a:t>T</a:t>
          </a:r>
          <a:r>
            <a:rPr lang="en-GB" sz="1800" u="sng" kern="1200" dirty="0" smtClean="0">
              <a:solidFill>
                <a:schemeClr val="tx1"/>
              </a:solidFill>
            </a:rPr>
            <a:t>o give the local population the rights to produce wood fuels inside of the park area</a:t>
          </a:r>
          <a:endParaRPr lang="sl-SI" sz="1800" kern="1200" dirty="0">
            <a:solidFill>
              <a:schemeClr val="tx1"/>
            </a:solidFill>
          </a:endParaRPr>
        </a:p>
      </dsp:txBody>
      <dsp:txXfrm>
        <a:off x="0" y="3916399"/>
        <a:ext cx="6635080" cy="7150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44D0C1-169F-43A3-A42A-971B28490F52}">
      <dsp:nvSpPr>
        <dsp:cNvPr id="0" name=""/>
        <dsp:cNvSpPr/>
      </dsp:nvSpPr>
      <dsp:spPr>
        <a:xfrm>
          <a:off x="1700076" y="0"/>
          <a:ext cx="1520056" cy="1520056"/>
        </a:xfrm>
        <a:prstGeom prst="triangle">
          <a:avLst/>
        </a:prstGeom>
        <a:blipFill dpi="0"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sl-SI" sz="3500" kern="1200" dirty="0" smtClean="0"/>
            <a:t>  </a:t>
          </a:r>
          <a:endParaRPr lang="sl-SI" sz="3500" kern="1200" dirty="0"/>
        </a:p>
      </dsp:txBody>
      <dsp:txXfrm>
        <a:off x="1700076" y="0"/>
        <a:ext cx="1520056" cy="1520056"/>
      </dsp:txXfrm>
    </dsp:sp>
    <dsp:sp modelId="{E996E004-107B-4D63-9839-C05BF185378E}">
      <dsp:nvSpPr>
        <dsp:cNvPr id="0" name=""/>
        <dsp:cNvSpPr/>
      </dsp:nvSpPr>
      <dsp:spPr>
        <a:xfrm>
          <a:off x="940048" y="1520056"/>
          <a:ext cx="1520056" cy="1520056"/>
        </a:xfrm>
        <a:prstGeom prst="triangle">
          <a:avLst/>
        </a:prstGeom>
        <a:blipFill dpi="0" rotWithShape="0">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sl-SI" sz="3500" kern="1200" dirty="0" smtClean="0"/>
            <a:t>  </a:t>
          </a:r>
          <a:endParaRPr lang="sl-SI" sz="3500" kern="1200" dirty="0"/>
        </a:p>
      </dsp:txBody>
      <dsp:txXfrm>
        <a:off x="940048" y="1520056"/>
        <a:ext cx="1520056" cy="1520056"/>
      </dsp:txXfrm>
    </dsp:sp>
    <dsp:sp modelId="{DD3C093A-E3A0-44D7-BE37-E9712D5D269D}">
      <dsp:nvSpPr>
        <dsp:cNvPr id="0" name=""/>
        <dsp:cNvSpPr/>
      </dsp:nvSpPr>
      <dsp:spPr>
        <a:xfrm rot="10800000">
          <a:off x="1700076" y="1520056"/>
          <a:ext cx="1520056" cy="1520056"/>
        </a:xfrm>
        <a:prstGeom prst="triangle">
          <a:avLst/>
        </a:prstGeom>
        <a:blipFill dpi="0" rotWithShape="0">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sl-SI" sz="3500" kern="1200" dirty="0" smtClean="0"/>
            <a:t>  </a:t>
          </a:r>
          <a:endParaRPr lang="sl-SI" sz="3500" kern="1200" dirty="0"/>
        </a:p>
      </dsp:txBody>
      <dsp:txXfrm rot="10800000">
        <a:off x="1700076" y="1520056"/>
        <a:ext cx="1520056" cy="1520056"/>
      </dsp:txXfrm>
    </dsp:sp>
    <dsp:sp modelId="{883A55F3-CA01-48CD-BE0D-B90B91F5F677}">
      <dsp:nvSpPr>
        <dsp:cNvPr id="0" name=""/>
        <dsp:cNvSpPr/>
      </dsp:nvSpPr>
      <dsp:spPr>
        <a:xfrm>
          <a:off x="2460104" y="1520056"/>
          <a:ext cx="1520056" cy="1520056"/>
        </a:xfrm>
        <a:prstGeom prst="triangle">
          <a:avLst/>
        </a:prstGeom>
        <a:blipFill dpi="0" rotWithShape="0">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sl-SI" sz="3500" kern="1200" dirty="0" smtClean="0"/>
            <a:t>  </a:t>
          </a:r>
          <a:endParaRPr lang="sl-SI" sz="3500" kern="1200" dirty="0"/>
        </a:p>
      </dsp:txBody>
      <dsp:txXfrm>
        <a:off x="2460104" y="1520056"/>
        <a:ext cx="1520056" cy="15200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419B88-A5F4-4285-9A78-8C5746B62324}">
      <dsp:nvSpPr>
        <dsp:cNvPr id="0" name=""/>
        <dsp:cNvSpPr/>
      </dsp:nvSpPr>
      <dsp:spPr>
        <a:xfrm>
          <a:off x="0" y="30175"/>
          <a:ext cx="731009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noProof="0" dirty="0" smtClean="0"/>
            <a:t>Technologies should be selected:</a:t>
          </a:r>
          <a:endParaRPr lang="en-US" sz="2600" kern="1200" noProof="0" dirty="0"/>
        </a:p>
      </dsp:txBody>
      <dsp:txXfrm>
        <a:off x="0" y="30175"/>
        <a:ext cx="7310098" cy="623610"/>
      </dsp:txXfrm>
    </dsp:sp>
    <dsp:sp modelId="{4D2B61FD-F917-4502-88CF-1E3E41DA9191}">
      <dsp:nvSpPr>
        <dsp:cNvPr id="0" name=""/>
        <dsp:cNvSpPr/>
      </dsp:nvSpPr>
      <dsp:spPr>
        <a:xfrm>
          <a:off x="0" y="653786"/>
          <a:ext cx="7310098"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09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noProof="0" dirty="0" smtClean="0"/>
            <a:t>According to viability of machinery in the region and traditions</a:t>
          </a:r>
          <a:endParaRPr lang="en-US" sz="2000" kern="1200" noProof="0" dirty="0"/>
        </a:p>
        <a:p>
          <a:pPr marL="228600" lvl="1" indent="-228600" algn="l" defTabSz="889000" rtl="0">
            <a:lnSpc>
              <a:spcPct val="90000"/>
            </a:lnSpc>
            <a:spcBef>
              <a:spcPct val="0"/>
            </a:spcBef>
            <a:spcAft>
              <a:spcPct val="20000"/>
            </a:spcAft>
            <a:buChar char="••"/>
          </a:pPr>
          <a:r>
            <a:rPr lang="en-US" sz="2000" kern="1200" noProof="0" dirty="0" smtClean="0"/>
            <a:t>According to terrain characteristics</a:t>
          </a:r>
          <a:endParaRPr lang="en-US" sz="2000" kern="1200" noProof="0" dirty="0"/>
        </a:p>
        <a:p>
          <a:pPr marL="228600" lvl="1" indent="-228600" algn="l" defTabSz="889000" rtl="0">
            <a:lnSpc>
              <a:spcPct val="90000"/>
            </a:lnSpc>
            <a:spcBef>
              <a:spcPct val="0"/>
            </a:spcBef>
            <a:spcAft>
              <a:spcPct val="20000"/>
            </a:spcAft>
            <a:buChar char="••"/>
          </a:pPr>
          <a:r>
            <a:rPr lang="en-US" sz="2000" kern="1200" noProof="0" dirty="0" smtClean="0"/>
            <a:t>According to costs</a:t>
          </a:r>
          <a:endParaRPr lang="en-US" sz="2000" kern="1200" noProof="0" dirty="0"/>
        </a:p>
        <a:p>
          <a:pPr marL="228600" lvl="1" indent="-228600" algn="l" defTabSz="889000" rtl="0">
            <a:lnSpc>
              <a:spcPct val="90000"/>
            </a:lnSpc>
            <a:spcBef>
              <a:spcPct val="0"/>
            </a:spcBef>
            <a:spcAft>
              <a:spcPct val="20000"/>
            </a:spcAft>
            <a:buChar char="••"/>
          </a:pPr>
          <a:r>
            <a:rPr lang="en-US" sz="2000" kern="1200" noProof="0" dirty="0" smtClean="0"/>
            <a:t>Limitations from nature conservations should be considered</a:t>
          </a:r>
          <a:endParaRPr lang="en-US" sz="2000" kern="1200" noProof="0" dirty="0"/>
        </a:p>
      </dsp:txBody>
      <dsp:txXfrm>
        <a:off x="0" y="653786"/>
        <a:ext cx="7310098" cy="1372410"/>
      </dsp:txXfrm>
    </dsp:sp>
    <dsp:sp modelId="{05BC4648-BF4F-4F78-8B4A-1B7AD4AF3029}">
      <dsp:nvSpPr>
        <dsp:cNvPr id="0" name=""/>
        <dsp:cNvSpPr/>
      </dsp:nvSpPr>
      <dsp:spPr>
        <a:xfrm>
          <a:off x="0" y="2026196"/>
          <a:ext cx="731009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noProof="0" dirty="0" err="1" smtClean="0"/>
            <a:t>WoodChainManager</a:t>
          </a:r>
          <a:endParaRPr lang="en-US" sz="2600" kern="1200" noProof="0" dirty="0"/>
        </a:p>
      </dsp:txBody>
      <dsp:txXfrm>
        <a:off x="0" y="2026196"/>
        <a:ext cx="7310098" cy="623610"/>
      </dsp:txXfrm>
    </dsp:sp>
    <dsp:sp modelId="{DAABFD1B-D0D0-43BC-9950-50F7D9C5A1C4}">
      <dsp:nvSpPr>
        <dsp:cNvPr id="0" name=""/>
        <dsp:cNvSpPr/>
      </dsp:nvSpPr>
      <dsp:spPr>
        <a:xfrm>
          <a:off x="0" y="2649806"/>
          <a:ext cx="7310098"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09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noProof="0" dirty="0" smtClean="0"/>
            <a:t>a free internet application can be used for visualization and cost calculation of selected machinery</a:t>
          </a:r>
          <a:endParaRPr lang="en-US" sz="2000" kern="1200" noProof="0" dirty="0"/>
        </a:p>
      </dsp:txBody>
      <dsp:txXfrm>
        <a:off x="0" y="2649806"/>
        <a:ext cx="7310098" cy="6323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AEF92A-3B99-4364-9DDF-16FE6EC99E02}">
      <dsp:nvSpPr>
        <dsp:cNvPr id="0" name=""/>
        <dsp:cNvSpPr/>
      </dsp:nvSpPr>
      <dsp:spPr>
        <a:xfrm>
          <a:off x="4394570" y="2936458"/>
          <a:ext cx="2133251" cy="1381863"/>
        </a:xfrm>
        <a:prstGeom prst="roundRect">
          <a:avLst>
            <a:gd name="adj" fmla="val 10000"/>
          </a:avLst>
        </a:prstGeom>
        <a:solidFill>
          <a:schemeClr val="lt1">
            <a:hueOff val="0"/>
            <a:satOff val="0"/>
            <a:lum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dirty="0" smtClean="0">
              <a:solidFill>
                <a:srgbClr val="7030A0"/>
              </a:solidFill>
            </a:rPr>
            <a:t>Cultural</a:t>
          </a:r>
          <a:endParaRPr lang="en-US" sz="1400" b="1" kern="1200" noProof="0" dirty="0">
            <a:solidFill>
              <a:srgbClr val="7030A0"/>
            </a:solidFill>
          </a:endParaRPr>
        </a:p>
        <a:p>
          <a:pPr marL="228600" lvl="2" indent="-114300" algn="l" defTabSz="622300">
            <a:lnSpc>
              <a:spcPct val="90000"/>
            </a:lnSpc>
            <a:spcBef>
              <a:spcPct val="0"/>
            </a:spcBef>
            <a:spcAft>
              <a:spcPct val="15000"/>
            </a:spcAft>
            <a:buChar char="••"/>
          </a:pPr>
          <a:r>
            <a:rPr lang="en-US" sz="1400" kern="1200" noProof="0" dirty="0" smtClean="0"/>
            <a:t>Traditions, use of wood, use of forests</a:t>
          </a:r>
          <a:endParaRPr lang="en-US" sz="1400" kern="1200" noProof="0" dirty="0"/>
        </a:p>
      </dsp:txBody>
      <dsp:txXfrm>
        <a:off x="5034545" y="3281924"/>
        <a:ext cx="1493275" cy="1036397"/>
      </dsp:txXfrm>
    </dsp:sp>
    <dsp:sp modelId="{14544CFE-A645-4A81-A064-EB6A5AA7C9F3}">
      <dsp:nvSpPr>
        <dsp:cNvPr id="0" name=""/>
        <dsp:cNvSpPr/>
      </dsp:nvSpPr>
      <dsp:spPr>
        <a:xfrm>
          <a:off x="682566" y="2936458"/>
          <a:ext cx="2133251" cy="13818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dirty="0" smtClean="0">
              <a:solidFill>
                <a:srgbClr val="0070C0"/>
              </a:solidFill>
            </a:rPr>
            <a:t>Social</a:t>
          </a:r>
          <a:endParaRPr lang="en-US" sz="1400" b="1" kern="1200" noProof="0" dirty="0">
            <a:solidFill>
              <a:srgbClr val="0070C0"/>
            </a:solidFill>
          </a:endParaRPr>
        </a:p>
        <a:p>
          <a:pPr marL="228600" lvl="2" indent="-114300" algn="l" defTabSz="622300">
            <a:lnSpc>
              <a:spcPct val="90000"/>
            </a:lnSpc>
            <a:spcBef>
              <a:spcPct val="0"/>
            </a:spcBef>
            <a:spcAft>
              <a:spcPct val="15000"/>
            </a:spcAft>
            <a:buChar char="••"/>
          </a:pPr>
          <a:r>
            <a:rPr lang="en-US" sz="1400" kern="1200" noProof="0" dirty="0" smtClean="0"/>
            <a:t>New jobs, local development,</a:t>
          </a:r>
          <a:endParaRPr lang="en-US" sz="1400" kern="1200" noProof="0" dirty="0"/>
        </a:p>
      </dsp:txBody>
      <dsp:txXfrm>
        <a:off x="682566" y="3281924"/>
        <a:ext cx="1493275" cy="1036397"/>
      </dsp:txXfrm>
    </dsp:sp>
    <dsp:sp modelId="{3CDA52C6-0872-4214-B58E-D840AA7C66A2}">
      <dsp:nvSpPr>
        <dsp:cNvPr id="0" name=""/>
        <dsp:cNvSpPr/>
      </dsp:nvSpPr>
      <dsp:spPr>
        <a:xfrm>
          <a:off x="4163134" y="0"/>
          <a:ext cx="2133251" cy="13818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dirty="0" smtClean="0">
              <a:solidFill>
                <a:schemeClr val="accent2">
                  <a:lumMod val="50000"/>
                </a:schemeClr>
              </a:solidFill>
            </a:rPr>
            <a:t>Environmental</a:t>
          </a:r>
          <a:endParaRPr lang="en-US" sz="1400" b="1" kern="1200" noProof="0" dirty="0">
            <a:solidFill>
              <a:schemeClr val="accent2">
                <a:lumMod val="50000"/>
              </a:schemeClr>
            </a:solidFill>
          </a:endParaRPr>
        </a:p>
        <a:p>
          <a:pPr marL="228600" lvl="2" indent="-114300" algn="l" defTabSz="622300">
            <a:lnSpc>
              <a:spcPct val="90000"/>
            </a:lnSpc>
            <a:spcBef>
              <a:spcPct val="0"/>
            </a:spcBef>
            <a:spcAft>
              <a:spcPct val="15000"/>
            </a:spcAft>
            <a:buChar char="••"/>
          </a:pPr>
          <a:r>
            <a:rPr lang="en-US" sz="1400" b="0" kern="1200" noProof="0" dirty="0" smtClean="0">
              <a:solidFill>
                <a:schemeClr val="tx1"/>
              </a:solidFill>
            </a:rPr>
            <a:t>Biodiversity, </a:t>
          </a:r>
          <a:r>
            <a:rPr lang="sl-SI" sz="1400" b="0" kern="1200" noProof="0" dirty="0" smtClean="0">
              <a:solidFill>
                <a:schemeClr val="tx1"/>
              </a:solidFill>
            </a:rPr>
            <a:t>Natura 2000</a:t>
          </a:r>
          <a:r>
            <a:rPr lang="en-US" sz="1400" b="0" kern="1200" noProof="0" dirty="0" smtClean="0">
              <a:solidFill>
                <a:schemeClr val="tx1"/>
              </a:solidFill>
            </a:rPr>
            <a:t>, </a:t>
          </a:r>
          <a:endParaRPr lang="en-US" sz="1400" b="1" kern="1200" noProof="0" dirty="0">
            <a:solidFill>
              <a:srgbClr val="92D050"/>
            </a:solidFill>
          </a:endParaRPr>
        </a:p>
      </dsp:txBody>
      <dsp:txXfrm>
        <a:off x="4803109" y="0"/>
        <a:ext cx="1493275" cy="1036397"/>
      </dsp:txXfrm>
    </dsp:sp>
    <dsp:sp modelId="{A05B1EC8-CBF9-4437-8B01-AD2AD90DD9A2}">
      <dsp:nvSpPr>
        <dsp:cNvPr id="0" name=""/>
        <dsp:cNvSpPr/>
      </dsp:nvSpPr>
      <dsp:spPr>
        <a:xfrm>
          <a:off x="682566" y="0"/>
          <a:ext cx="2133251" cy="13818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dirty="0" smtClean="0">
              <a:solidFill>
                <a:srgbClr val="C00000"/>
              </a:solidFill>
            </a:rPr>
            <a:t>Economical</a:t>
          </a:r>
          <a:endParaRPr lang="en-US" sz="1400" b="1" kern="1200" noProof="0" dirty="0">
            <a:solidFill>
              <a:srgbClr val="C00000"/>
            </a:solidFill>
          </a:endParaRPr>
        </a:p>
        <a:p>
          <a:pPr marL="228600" lvl="2" indent="-114300" algn="l" defTabSz="622300">
            <a:lnSpc>
              <a:spcPct val="90000"/>
            </a:lnSpc>
            <a:spcBef>
              <a:spcPct val="0"/>
            </a:spcBef>
            <a:spcAft>
              <a:spcPct val="15000"/>
            </a:spcAft>
            <a:buChar char="••"/>
          </a:pPr>
          <a:r>
            <a:rPr lang="en-US" sz="1400" kern="1200" noProof="0" dirty="0" smtClean="0"/>
            <a:t>Costs, profits, subsidies</a:t>
          </a:r>
          <a:endParaRPr lang="en-US" sz="1400" kern="1200" noProof="0" dirty="0"/>
        </a:p>
      </dsp:txBody>
      <dsp:txXfrm>
        <a:off x="682566" y="0"/>
        <a:ext cx="1493275" cy="1036397"/>
      </dsp:txXfrm>
    </dsp:sp>
    <dsp:sp modelId="{0DC96B63-2593-4CD1-9896-3859A2564F28}">
      <dsp:nvSpPr>
        <dsp:cNvPr id="0" name=""/>
        <dsp:cNvSpPr/>
      </dsp:nvSpPr>
      <dsp:spPr>
        <a:xfrm>
          <a:off x="1576459" y="246144"/>
          <a:ext cx="1869833" cy="1869833"/>
        </a:xfrm>
        <a:prstGeom prst="pieWedge">
          <a:avLst/>
        </a:prstGeom>
        <a:blipFill rotWithShape="0">
          <a:blip xmlns:r="http://schemas.openxmlformats.org/officeDocument/2006/relationships" r:embed="rId1" cstate="email">
            <a:extLst>
              <a:ext uri="{28A0092B-C50C-407E-A947-70E740481C1C}">
                <a14:useLocalDpi xmlns:a14="http://schemas.microsoft.com/office/drawing/2010/main" xmlns=""/>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sl-SI" sz="4600" kern="1200" noProof="0" dirty="0" smtClean="0"/>
            <a:t>  </a:t>
          </a:r>
          <a:endParaRPr lang="en-US" sz="4600" kern="1200" noProof="0" dirty="0"/>
        </a:p>
      </dsp:txBody>
      <dsp:txXfrm>
        <a:off x="1576459" y="246144"/>
        <a:ext cx="1869833" cy="1869833"/>
      </dsp:txXfrm>
    </dsp:sp>
    <dsp:sp modelId="{9A58AD40-9410-49DB-8464-A8BE1CF4E96A}">
      <dsp:nvSpPr>
        <dsp:cNvPr id="0" name=""/>
        <dsp:cNvSpPr/>
      </dsp:nvSpPr>
      <dsp:spPr>
        <a:xfrm rot="5400000">
          <a:off x="3532659" y="246144"/>
          <a:ext cx="1869833" cy="1869833"/>
        </a:xfrm>
        <a:prstGeom prst="pieWedge">
          <a:avLst/>
        </a:prstGeom>
        <a:blipFill rotWithShape="0">
          <a:blip xmlns:r="http://schemas.openxmlformats.org/officeDocument/2006/relationships" r:embed="rId2" cstate="email">
            <a:extLst>
              <a:ext uri="{28A0092B-C50C-407E-A947-70E740481C1C}">
                <a14:useLocalDpi xmlns:a14="http://schemas.microsoft.com/office/drawing/2010/main" xmlns=""/>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sl-SI" sz="4600" kern="1200" noProof="0" dirty="0" smtClean="0"/>
            <a:t>  </a:t>
          </a:r>
          <a:endParaRPr lang="en-US" sz="4600" kern="1200" noProof="0" dirty="0"/>
        </a:p>
      </dsp:txBody>
      <dsp:txXfrm rot="5400000">
        <a:off x="3532659" y="246144"/>
        <a:ext cx="1869833" cy="1869833"/>
      </dsp:txXfrm>
    </dsp:sp>
    <dsp:sp modelId="{ECAF23A9-EF8E-4906-B9B7-37849E62C862}">
      <dsp:nvSpPr>
        <dsp:cNvPr id="0" name=""/>
        <dsp:cNvSpPr/>
      </dsp:nvSpPr>
      <dsp:spPr>
        <a:xfrm rot="10800000">
          <a:off x="3532659" y="2202344"/>
          <a:ext cx="1869833" cy="1869833"/>
        </a:xfrm>
        <a:prstGeom prst="pieWedge">
          <a:avLst/>
        </a:prstGeom>
        <a:blipFill rotWithShape="0">
          <a:blip xmlns:r="http://schemas.openxmlformats.org/officeDocument/2006/relationships" r:embed="rId3" cstate="email">
            <a:extLst>
              <a:ext uri="{28A0092B-C50C-407E-A947-70E740481C1C}">
                <a14:useLocalDpi xmlns:a14="http://schemas.microsoft.com/office/drawing/2010/main" xmlns=""/>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endParaRPr lang="en-US" sz="4600" kern="1200" noProof="0" dirty="0"/>
        </a:p>
      </dsp:txBody>
      <dsp:txXfrm rot="10800000">
        <a:off x="3532659" y="2202344"/>
        <a:ext cx="1869833" cy="1869833"/>
      </dsp:txXfrm>
    </dsp:sp>
    <dsp:sp modelId="{E89C63D4-193F-4822-BAA7-62C824045E8C}">
      <dsp:nvSpPr>
        <dsp:cNvPr id="0" name=""/>
        <dsp:cNvSpPr/>
      </dsp:nvSpPr>
      <dsp:spPr>
        <a:xfrm rot="16200000">
          <a:off x="1576459" y="2202344"/>
          <a:ext cx="1869833" cy="1869833"/>
        </a:xfrm>
        <a:prstGeom prst="pieWedge">
          <a:avLst/>
        </a:prstGeom>
        <a:blipFill rotWithShape="0">
          <a:blip xmlns:r="http://schemas.openxmlformats.org/officeDocument/2006/relationships" r:embed="rId4" cstate="email">
            <a:extLst>
              <a:ext uri="{28A0092B-C50C-407E-A947-70E740481C1C}">
                <a14:useLocalDpi xmlns:a14="http://schemas.microsoft.com/office/drawing/2010/main" xmlns=""/>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sl-SI" sz="4600" kern="1200" noProof="0" dirty="0" smtClean="0"/>
            <a:t>  </a:t>
          </a:r>
          <a:endParaRPr lang="en-US" sz="4600" kern="1200" noProof="0" dirty="0"/>
        </a:p>
      </dsp:txBody>
      <dsp:txXfrm rot="16200000">
        <a:off x="1576459" y="2202344"/>
        <a:ext cx="1869833" cy="1869833"/>
      </dsp:txXfrm>
    </dsp:sp>
    <dsp:sp modelId="{50A3520E-0F78-4C53-8ADD-F8E149847863}">
      <dsp:nvSpPr>
        <dsp:cNvPr id="0" name=""/>
        <dsp:cNvSpPr/>
      </dsp:nvSpPr>
      <dsp:spPr>
        <a:xfrm>
          <a:off x="6656157" y="1462695"/>
          <a:ext cx="645589" cy="561381"/>
        </a:xfrm>
        <a:prstGeom prst="circularArrow">
          <a:avLst/>
        </a:prstGeom>
        <a:no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F19BD6C-43E8-48DA-AD38-3045571B1B6E}">
      <dsp:nvSpPr>
        <dsp:cNvPr id="0" name=""/>
        <dsp:cNvSpPr/>
      </dsp:nvSpPr>
      <dsp:spPr>
        <a:xfrm rot="10800000">
          <a:off x="6656157" y="1994427"/>
          <a:ext cx="645589" cy="561381"/>
        </a:xfrm>
        <a:prstGeom prst="circularArrow">
          <a:avLst/>
        </a:prstGeom>
        <a:no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810E8B-DEE2-4401-838D-BB826BAF7BEA}">
      <dsp:nvSpPr>
        <dsp:cNvPr id="0" name=""/>
        <dsp:cNvSpPr/>
      </dsp:nvSpPr>
      <dsp:spPr>
        <a:xfrm>
          <a:off x="0" y="43159"/>
          <a:ext cx="8229600" cy="10628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Target groups (producers, users, public administration, forest owners, …..) should be identified</a:t>
          </a:r>
          <a:endParaRPr lang="sl-SI" sz="1900" kern="1200"/>
        </a:p>
      </dsp:txBody>
      <dsp:txXfrm>
        <a:off x="0" y="43159"/>
        <a:ext cx="8229600" cy="1062871"/>
      </dsp:txXfrm>
    </dsp:sp>
    <dsp:sp modelId="{339A42EE-7597-41B2-80B0-40C9D2139D32}">
      <dsp:nvSpPr>
        <dsp:cNvPr id="0" name=""/>
        <dsp:cNvSpPr/>
      </dsp:nvSpPr>
      <dsp:spPr>
        <a:xfrm>
          <a:off x="0" y="1160751"/>
          <a:ext cx="8229600" cy="106287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Roundtables should be organized to present the idea and to collect feedback</a:t>
          </a:r>
          <a:endParaRPr lang="sl-SI" sz="1900" kern="1200"/>
        </a:p>
      </dsp:txBody>
      <dsp:txXfrm>
        <a:off x="0" y="1160751"/>
        <a:ext cx="8229600" cy="1062871"/>
      </dsp:txXfrm>
    </dsp:sp>
    <dsp:sp modelId="{0D5DB733-9402-47E0-AD4C-3327E335CA30}">
      <dsp:nvSpPr>
        <dsp:cNvPr id="0" name=""/>
        <dsp:cNvSpPr/>
      </dsp:nvSpPr>
      <dsp:spPr>
        <a:xfrm>
          <a:off x="0" y="2278343"/>
          <a:ext cx="8229600" cy="10628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Project should be presented in different development stages to different target groups – involvement of local population and decision makers in crucial for the success</a:t>
          </a:r>
          <a:endParaRPr lang="sl-SI" sz="1900" kern="1200" dirty="0"/>
        </a:p>
      </dsp:txBody>
      <dsp:txXfrm>
        <a:off x="0" y="2278343"/>
        <a:ext cx="8229600" cy="10628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FB3BB2-691B-485A-9F33-86C1939FA984}">
      <dsp:nvSpPr>
        <dsp:cNvPr id="0" name=""/>
        <dsp:cNvSpPr/>
      </dsp:nvSpPr>
      <dsp:spPr>
        <a:xfrm>
          <a:off x="0" y="72008"/>
          <a:ext cx="6635080" cy="148473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l-SI" sz="2700" u="sng" kern="1200" dirty="0" smtClean="0">
              <a:solidFill>
                <a:schemeClr val="bg1"/>
              </a:solidFill>
            </a:rPr>
            <a:t>T</a:t>
          </a:r>
          <a:r>
            <a:rPr lang="en-GB" sz="2700" u="sng" kern="1200" dirty="0" smtClean="0">
              <a:solidFill>
                <a:schemeClr val="bg1"/>
              </a:solidFill>
            </a:rPr>
            <a:t>o heat public buildings inside the park area with wood biomass, obtained through the maintenance of protected areas</a:t>
          </a:r>
          <a:endParaRPr lang="sl-SI" sz="2700" kern="1200" dirty="0">
            <a:solidFill>
              <a:schemeClr val="bg1"/>
            </a:solidFill>
          </a:endParaRPr>
        </a:p>
      </dsp:txBody>
      <dsp:txXfrm>
        <a:off x="0" y="72008"/>
        <a:ext cx="6635080" cy="1484730"/>
      </dsp:txXfrm>
    </dsp:sp>
    <dsp:sp modelId="{7A8B9542-F080-458E-BC89-0C4C278BFA85}">
      <dsp:nvSpPr>
        <dsp:cNvPr id="0" name=""/>
        <dsp:cNvSpPr/>
      </dsp:nvSpPr>
      <dsp:spPr>
        <a:xfrm>
          <a:off x="0" y="1614328"/>
          <a:ext cx="6635080" cy="148473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l-SI" sz="2700" u="sng" kern="1200" dirty="0" smtClean="0">
              <a:solidFill>
                <a:schemeClr val="tx1"/>
              </a:solidFill>
            </a:rPr>
            <a:t>T</a:t>
          </a:r>
          <a:r>
            <a:rPr lang="en-GB" sz="2700" u="sng" kern="1200" dirty="0" smtClean="0">
              <a:solidFill>
                <a:schemeClr val="tx1"/>
              </a:solidFill>
            </a:rPr>
            <a:t>o heat the offices of the park administration with wood biomass</a:t>
          </a:r>
          <a:r>
            <a:rPr lang="sl-SI" sz="2700" u="sng" kern="1200" dirty="0" smtClean="0">
              <a:solidFill>
                <a:schemeClr val="tx1"/>
              </a:solidFill>
            </a:rPr>
            <a:t> </a:t>
          </a:r>
          <a:r>
            <a:rPr lang="sl-SI" sz="2700" u="sng" kern="1200" dirty="0" err="1" smtClean="0">
              <a:solidFill>
                <a:schemeClr val="tx1"/>
              </a:solidFill>
            </a:rPr>
            <a:t>from</a:t>
          </a:r>
          <a:r>
            <a:rPr lang="sl-SI" sz="2700" u="sng" kern="1200" dirty="0" smtClean="0">
              <a:solidFill>
                <a:schemeClr val="tx1"/>
              </a:solidFill>
            </a:rPr>
            <a:t> </a:t>
          </a:r>
          <a:r>
            <a:rPr lang="sl-SI" sz="2700" u="sng" kern="1200" dirty="0" err="1" smtClean="0">
              <a:solidFill>
                <a:schemeClr val="tx1"/>
              </a:solidFill>
            </a:rPr>
            <a:t>the</a:t>
          </a:r>
          <a:r>
            <a:rPr lang="sl-SI" sz="2700" u="sng" kern="1200" dirty="0" smtClean="0">
              <a:solidFill>
                <a:schemeClr val="tx1"/>
              </a:solidFill>
            </a:rPr>
            <a:t> park area</a:t>
          </a:r>
          <a:r>
            <a:rPr lang="en-GB" sz="2700" u="sng" kern="1200" dirty="0" smtClean="0">
              <a:solidFill>
                <a:schemeClr val="tx1"/>
              </a:solidFill>
            </a:rPr>
            <a:t> </a:t>
          </a:r>
          <a:endParaRPr lang="sl-SI" sz="2700" kern="1200" dirty="0">
            <a:solidFill>
              <a:schemeClr val="tx1"/>
            </a:solidFill>
          </a:endParaRPr>
        </a:p>
      </dsp:txBody>
      <dsp:txXfrm>
        <a:off x="0" y="1614328"/>
        <a:ext cx="6635080" cy="1484730"/>
      </dsp:txXfrm>
    </dsp:sp>
    <dsp:sp modelId="{0AEE05D3-D251-431A-8D4D-5A7987573736}">
      <dsp:nvSpPr>
        <dsp:cNvPr id="0" name=""/>
        <dsp:cNvSpPr/>
      </dsp:nvSpPr>
      <dsp:spPr>
        <a:xfrm>
          <a:off x="0" y="3176818"/>
          <a:ext cx="6635080" cy="148473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sl-SI" sz="2700" u="sng" kern="1200" dirty="0" smtClean="0">
              <a:solidFill>
                <a:schemeClr val="tx1"/>
              </a:solidFill>
            </a:rPr>
            <a:t>T</a:t>
          </a:r>
          <a:r>
            <a:rPr lang="en-GB" sz="2700" u="sng" kern="1200" dirty="0" smtClean="0">
              <a:solidFill>
                <a:schemeClr val="tx1"/>
              </a:solidFill>
            </a:rPr>
            <a:t>o produce wood fuels and sell them to inhabitants inside the park </a:t>
          </a:r>
          <a:endParaRPr lang="sl-SI" sz="2700" kern="1200" dirty="0">
            <a:solidFill>
              <a:schemeClr val="tx1"/>
            </a:solidFill>
          </a:endParaRPr>
        </a:p>
      </dsp:txBody>
      <dsp:txXfrm>
        <a:off x="0" y="3176818"/>
        <a:ext cx="6635080" cy="14847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style>
          <a:lnRef idx="2">
            <a:schemeClr val="accent1"/>
          </a:lnRef>
          <a:fillRef idx="1">
            <a:schemeClr val="lt1"/>
          </a:fillRef>
          <a:effectRef idx="0">
            <a:schemeClr val="accent1"/>
          </a:effectRef>
          <a:fontRef idx="none"/>
        </p:style>
        <p:txBody>
          <a:bodyPr/>
          <a:lstStyle/>
          <a:p>
            <a:r>
              <a:rPr lang="hu-HU" dirty="0" smtClean="0"/>
              <a:t>Mintacím szerkesztése</a:t>
            </a:r>
            <a:endParaRPr lang="en-GB"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A3AE24E0-8FAE-4EA4-B438-C7204285D530}" type="datetimeFigureOut">
              <a:rPr lang="en-GB" smtClean="0"/>
              <a:pPr/>
              <a:t>20/09/2015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56B9199C-F95A-4C04-8E7C-D0AFDAF83120}" type="slidenum">
              <a:rPr lang="en-GB" smtClean="0"/>
              <a:pPr/>
              <a:t>‹N›</a:t>
            </a:fld>
            <a:endParaRPr lang="en-GB"/>
          </a:p>
        </p:txBody>
      </p:sp>
      <p:pic>
        <p:nvPicPr>
          <p:cNvPr id="7" name="Picture 3" descr="C:\Users\Eszter\Desktop\BioEUParks\BIOEUPARKS logo\Bioeuparks cmyk.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36967" y="188640"/>
            <a:ext cx="1529875" cy="5760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Users\Eszter\Desktop\BioEUParks\co-funded-iee-horiz.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04249" y="6267433"/>
            <a:ext cx="2232248" cy="46424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Eszter\Desktop\BioEUParks\headline photos\stack-of-wood-logs-bernard-jaubert.jpg"/>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388" t="17584" r="25400" b="72438"/>
          <a:stretch/>
        </p:blipFill>
        <p:spPr bwMode="auto">
          <a:xfrm>
            <a:off x="-52536" y="6138019"/>
            <a:ext cx="6856784" cy="819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2833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Mintacím szerkesztése</a:t>
            </a:r>
            <a:endParaRPr lang="en-GB"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A3AE24E0-8FAE-4EA4-B438-C7204285D530}" type="datetimeFigureOut">
              <a:rPr lang="en-GB" smtClean="0"/>
              <a:pPr/>
              <a:t>20/09/2015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56B9199C-F95A-4C04-8E7C-D0AFDAF83120}" type="slidenum">
              <a:rPr lang="en-GB" smtClean="0"/>
              <a:pPr/>
              <a:t>‹N›</a:t>
            </a:fld>
            <a:endParaRPr lang="en-GB"/>
          </a:p>
        </p:txBody>
      </p:sp>
    </p:spTree>
    <p:extLst>
      <p:ext uri="{BB962C8B-B14F-4D97-AF65-F5344CB8AC3E}">
        <p14:creationId xmlns:p14="http://schemas.microsoft.com/office/powerpoint/2010/main" xmlns="" val="445613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2014430" y="193204"/>
            <a:ext cx="6707088" cy="1143000"/>
          </a:xfrm>
        </p:spPr>
        <p:txBody>
          <a:bodyPr>
            <a:normAutofit/>
          </a:bodyPr>
          <a:lstStyle>
            <a:lvl1pPr>
              <a:defRPr sz="4000">
                <a:solidFill>
                  <a:srgbClr val="034EA2"/>
                </a:solidFill>
              </a:defRPr>
            </a:lvl1pPr>
          </a:lstStyle>
          <a:p>
            <a:r>
              <a:rPr lang="hu-HU" dirty="0" smtClean="0"/>
              <a:t>Mintacím szerkesztése</a:t>
            </a:r>
            <a:endParaRPr lang="en-GB" dirty="0"/>
          </a:p>
        </p:txBody>
      </p:sp>
      <p:sp>
        <p:nvSpPr>
          <p:cNvPr id="3" name="Dátum helye 2"/>
          <p:cNvSpPr>
            <a:spLocks noGrp="1"/>
          </p:cNvSpPr>
          <p:nvPr>
            <p:ph type="dt" sz="half" idx="10"/>
          </p:nvPr>
        </p:nvSpPr>
        <p:spPr/>
        <p:txBody>
          <a:bodyPr/>
          <a:lstStyle/>
          <a:p>
            <a:endParaRPr lang="en-GB" dirty="0"/>
          </a:p>
        </p:txBody>
      </p:sp>
      <p:sp>
        <p:nvSpPr>
          <p:cNvPr id="4" name="Élőláb helye 3"/>
          <p:cNvSpPr>
            <a:spLocks noGrp="1"/>
          </p:cNvSpPr>
          <p:nvPr>
            <p:ph type="ftr" sz="quarter" idx="11"/>
          </p:nvPr>
        </p:nvSpPr>
        <p:spPr/>
        <p:txBody>
          <a:bodyPr/>
          <a:lstStyle/>
          <a:p>
            <a:endParaRPr lang="en-GB" dirty="0"/>
          </a:p>
        </p:txBody>
      </p:sp>
      <p:sp>
        <p:nvSpPr>
          <p:cNvPr id="5" name="Dia számának helye 4"/>
          <p:cNvSpPr>
            <a:spLocks noGrp="1"/>
          </p:cNvSpPr>
          <p:nvPr>
            <p:ph type="sldNum" sz="quarter" idx="12"/>
          </p:nvPr>
        </p:nvSpPr>
        <p:spPr/>
        <p:txBody>
          <a:bodyPr/>
          <a:lstStyle/>
          <a:p>
            <a:fld id="{56B9199C-F95A-4C04-8E7C-D0AFDAF83120}" type="slidenum">
              <a:rPr lang="en-GB" smtClean="0"/>
              <a:pPr/>
              <a:t>‹N›</a:t>
            </a:fld>
            <a:endParaRPr lang="en-GB" dirty="0"/>
          </a:p>
        </p:txBody>
      </p:sp>
      <p:pic>
        <p:nvPicPr>
          <p:cNvPr id="6" name="Picture 3" descr="C:\Users\Eszter\Desktop\BioEUParks\BIOEUPARKS logo\Bioeuparks cmyk.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36967" y="188640"/>
            <a:ext cx="1529875" cy="57606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Eszter\Desktop\BioEUParks\co-funded-iee-horiz.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04249" y="6267433"/>
            <a:ext cx="2232248" cy="46424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artalom helye 2"/>
          <p:cNvSpPr>
            <a:spLocks noGrp="1"/>
          </p:cNvSpPr>
          <p:nvPr>
            <p:ph idx="1"/>
          </p:nvPr>
        </p:nvSpPr>
        <p:spPr>
          <a:xfrm>
            <a:off x="457200" y="1600200"/>
            <a:ext cx="8229600" cy="4525963"/>
          </a:xfrm>
        </p:spPr>
        <p:txBody>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pic>
        <p:nvPicPr>
          <p:cNvPr id="9" name="Picture 2" descr="C:\Users\Eszter\Desktop\BioEUParks\headline photos\stack-of-wood-logs-bernard-jaubert.jpg"/>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388" t="17584" r="25400" b="72438"/>
          <a:stretch/>
        </p:blipFill>
        <p:spPr bwMode="auto">
          <a:xfrm>
            <a:off x="-52536" y="6138019"/>
            <a:ext cx="6856784" cy="819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630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3AE24E0-8FAE-4EA4-B438-C7204285D530}" type="datetimeFigureOut">
              <a:rPr lang="en-GB" smtClean="0"/>
              <a:pPr/>
              <a:t>20/09/2015</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56B9199C-F95A-4C04-8E7C-D0AFDAF83120}" type="slidenum">
              <a:rPr lang="en-GB" smtClean="0"/>
              <a:pPr/>
              <a:t>‹N›</a:t>
            </a:fld>
            <a:endParaRPr lang="en-GB"/>
          </a:p>
        </p:txBody>
      </p:sp>
    </p:spTree>
    <p:extLst>
      <p:ext uri="{BB962C8B-B14F-4D97-AF65-F5344CB8AC3E}">
        <p14:creationId xmlns:p14="http://schemas.microsoft.com/office/powerpoint/2010/main" xmlns="" val="20810708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E24E0-8FAE-4EA4-B438-C7204285D530}" type="datetimeFigureOut">
              <a:rPr lang="en-GB" smtClean="0"/>
              <a:pPr/>
              <a:t>20/09/2015</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9199C-F95A-4C04-8E7C-D0AFDAF83120}" type="slidenum">
              <a:rPr lang="en-GB" smtClean="0"/>
              <a:pPr/>
              <a:t>‹N›</a:t>
            </a:fld>
            <a:endParaRPr lang="en-GB"/>
          </a:p>
        </p:txBody>
      </p:sp>
    </p:spTree>
    <p:extLst>
      <p:ext uri="{BB962C8B-B14F-4D97-AF65-F5344CB8AC3E}">
        <p14:creationId xmlns:p14="http://schemas.microsoft.com/office/powerpoint/2010/main" xmlns="" val="3156345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9.jpeg"/><Relationship Id="rId4" Type="http://schemas.openxmlformats.org/officeDocument/2006/relationships/diagramQuickStyle" Target="../diagrams/quickStyle4.xml"/><Relationship Id="rId9" Type="http://schemas.openxmlformats.org/officeDocument/2006/relationships/hyperlink" Target="http://wcm.gozdis.s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cm.gozdis.si/"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www.bioeuparks.eu/" TargetMode="Externa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241176" y="3861048"/>
            <a:ext cx="8003232" cy="1977083"/>
          </a:xfrm>
        </p:spPr>
        <p:txBody>
          <a:bodyPr>
            <a:normAutofit fontScale="85000" lnSpcReduction="10000"/>
          </a:bodyPr>
          <a:lstStyle/>
          <a:p>
            <a:pPr marL="0" indent="0">
              <a:buNone/>
            </a:pPr>
            <a:r>
              <a:rPr lang="en-GB" sz="4600" dirty="0">
                <a:solidFill>
                  <a:srgbClr val="034EA2"/>
                </a:solidFill>
              </a:rPr>
              <a:t>Steps in setting up wood biomass production chains in protected </a:t>
            </a:r>
            <a:r>
              <a:rPr lang="en-GB" sz="4600" dirty="0" smtClean="0">
                <a:solidFill>
                  <a:srgbClr val="034EA2"/>
                </a:solidFill>
              </a:rPr>
              <a:t>areas</a:t>
            </a:r>
            <a:endParaRPr lang="sl-SI" sz="4600" dirty="0" smtClean="0">
              <a:solidFill>
                <a:srgbClr val="034EA2"/>
              </a:solidFill>
            </a:endParaRPr>
          </a:p>
          <a:p>
            <a:pPr marL="0" indent="0">
              <a:buNone/>
            </a:pPr>
            <a:endParaRPr lang="hu-HU" sz="2800" b="1" dirty="0" smtClean="0">
              <a:solidFill>
                <a:schemeClr val="accent6">
                  <a:lumMod val="75000"/>
                </a:schemeClr>
              </a:solidFill>
              <a:latin typeface="Browallia New" pitchFamily="34" charset="-34"/>
              <a:cs typeface="Browallia New" pitchFamily="34" charset="-34"/>
            </a:endParaRPr>
          </a:p>
          <a:p>
            <a:pPr marL="0" indent="0">
              <a:buNone/>
            </a:pPr>
            <a:r>
              <a:rPr lang="it-IT" sz="2800" b="1" dirty="0" smtClean="0">
                <a:solidFill>
                  <a:schemeClr val="accent6">
                    <a:lumMod val="75000"/>
                  </a:schemeClr>
                </a:solidFill>
                <a:latin typeface="Browallia New" pitchFamily="34" charset="-34"/>
                <a:cs typeface="Browallia New" pitchFamily="34" charset="-34"/>
              </a:rPr>
              <a:t>SILA NATIONAL PARK </a:t>
            </a:r>
            <a:r>
              <a:rPr lang="it-IT" sz="2800" b="1" dirty="0" smtClean="0">
                <a:solidFill>
                  <a:schemeClr val="accent6">
                    <a:lumMod val="75000"/>
                  </a:schemeClr>
                </a:solidFill>
                <a:latin typeface="Browallia New" pitchFamily="34" charset="-34"/>
                <a:cs typeface="Browallia New" pitchFamily="34" charset="-34"/>
              </a:rPr>
              <a:t>– ITALY </a:t>
            </a:r>
            <a:endParaRPr lang="en-GB" sz="2800" b="1" dirty="0">
              <a:solidFill>
                <a:schemeClr val="accent6">
                  <a:lumMod val="75000"/>
                </a:schemeClr>
              </a:solidFill>
              <a:latin typeface="Browallia New" pitchFamily="34" charset="-34"/>
              <a:cs typeface="Browallia New" pitchFamily="34" charset="-34"/>
            </a:endParaRPr>
          </a:p>
        </p:txBody>
      </p:sp>
      <p:pic>
        <p:nvPicPr>
          <p:cNvPr id="1026" name="Picture 2" descr="C:\Users\Eszter\Desktop\BioEUParks\headline photos\stack-of-wood-logs-bernard-jaubert.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857" b="50666"/>
          <a:stretch/>
        </p:blipFill>
        <p:spPr bwMode="auto">
          <a:xfrm>
            <a:off x="0" y="0"/>
            <a:ext cx="9144000" cy="35182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Eszter\Desktop\BioEUParks\BIOEUPARKS logo\Bioeuparks cmy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5295848"/>
            <a:ext cx="2880320" cy="108456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Eszter\Desktop\BioEUParks\co-funded-iee-horiz.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6021288"/>
            <a:ext cx="2592288" cy="539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272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Wood </a:t>
            </a:r>
            <a:r>
              <a:rPr lang="en-GB" dirty="0"/>
              <a:t>biomass potential</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46296881"/>
              </p:ext>
            </p:extLst>
          </p:nvPr>
        </p:nvGraphicFramePr>
        <p:xfrm>
          <a:off x="755576" y="1268760"/>
          <a:ext cx="7416823" cy="2870137"/>
        </p:xfrm>
        <a:graphic>
          <a:graphicData uri="http://schemas.openxmlformats.org/drawingml/2006/table">
            <a:tbl>
              <a:tblPr firstRow="1" firstCol="1" bandRow="1" bandCol="1">
                <a:tableStyleId>{5C22544A-7EE6-4342-B048-85BDC9FD1C3A}</a:tableStyleId>
              </a:tblPr>
              <a:tblGrid>
                <a:gridCol w="2471729"/>
                <a:gridCol w="2472547"/>
                <a:gridCol w="2472547"/>
              </a:tblGrid>
              <a:tr h="460851">
                <a:tc>
                  <a:txBody>
                    <a:bodyPr/>
                    <a:lstStyle/>
                    <a:p>
                      <a:pPr>
                        <a:lnSpc>
                          <a:spcPct val="107000"/>
                        </a:lnSpc>
                        <a:spcAft>
                          <a:spcPts val="0"/>
                        </a:spcAft>
                      </a:pPr>
                      <a:r>
                        <a:rPr lang="en-GB" sz="1600" dirty="0">
                          <a:effectLst/>
                        </a:rPr>
                        <a:t>Supply parameter</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effectLst/>
                        </a:rPr>
                        <a:t>Estimation of theoretical potentials [1000 m</a:t>
                      </a:r>
                      <a:r>
                        <a:rPr lang="en-GB" sz="1600" baseline="30000" dirty="0">
                          <a:effectLst/>
                        </a:rPr>
                        <a:t>3</a:t>
                      </a:r>
                      <a:r>
                        <a:rPr lang="en-GB" sz="1600" dirty="0">
                          <a:effectLst/>
                        </a:rPr>
                        <a:t>]</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effectLst/>
                        </a:rPr>
                        <a:t>Availability for new wood biomass projects (in </a:t>
                      </a:r>
                      <a:r>
                        <a:rPr lang="en-GB" sz="1600" dirty="0" smtClean="0">
                          <a:effectLst/>
                        </a:rPr>
                        <a:t>%)</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460851">
                <a:tc>
                  <a:txBody>
                    <a:bodyPr/>
                    <a:lstStyle/>
                    <a:p>
                      <a:pPr>
                        <a:lnSpc>
                          <a:spcPct val="107000"/>
                        </a:lnSpc>
                        <a:spcAft>
                          <a:spcPts val="0"/>
                        </a:spcAft>
                      </a:pPr>
                      <a:r>
                        <a:rPr lang="en-GB" sz="1600">
                          <a:effectLst/>
                        </a:rPr>
                        <a:t>Biomass from forests and other forest lands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460851">
                <a:tc>
                  <a:txBody>
                    <a:bodyPr/>
                    <a:lstStyle/>
                    <a:p>
                      <a:pPr>
                        <a:lnSpc>
                          <a:spcPct val="107000"/>
                        </a:lnSpc>
                        <a:spcAft>
                          <a:spcPts val="0"/>
                        </a:spcAft>
                      </a:pPr>
                      <a:r>
                        <a:rPr lang="en-GB" sz="1600">
                          <a:effectLst/>
                        </a:rPr>
                        <a:t>Biomass from vineyards and orchards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460851">
                <a:tc>
                  <a:txBody>
                    <a:bodyPr/>
                    <a:lstStyle/>
                    <a:p>
                      <a:pPr>
                        <a:lnSpc>
                          <a:spcPct val="107000"/>
                        </a:lnSpc>
                        <a:spcAft>
                          <a:spcPts val="0"/>
                        </a:spcAft>
                      </a:pPr>
                      <a:r>
                        <a:rPr lang="en-GB" sz="1600" dirty="0">
                          <a:effectLst/>
                        </a:rPr>
                        <a:t>Sawdust and wood residues in wood-processing industry</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460851">
                <a:tc>
                  <a:txBody>
                    <a:bodyPr/>
                    <a:lstStyle/>
                    <a:p>
                      <a:pPr>
                        <a:lnSpc>
                          <a:spcPct val="107000"/>
                        </a:lnSpc>
                        <a:spcAft>
                          <a:spcPts val="0"/>
                        </a:spcAft>
                      </a:pPr>
                      <a:r>
                        <a:rPr lang="en-GB" sz="1600">
                          <a:effectLst/>
                        </a:rPr>
                        <a:t>Fuelwood from other land uses with trees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dirty="0">
                          <a:effectLst/>
                        </a:rPr>
                        <a:t> </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bl>
          </a:graphicData>
        </a:graphic>
      </p:graphicFrame>
      <p:sp>
        <p:nvSpPr>
          <p:cNvPr id="5" name="Rectangle 1"/>
          <p:cNvSpPr>
            <a:spLocks noChangeArrowheads="1"/>
          </p:cNvSpPr>
          <p:nvPr/>
        </p:nvSpPr>
        <p:spPr bwMode="auto">
          <a:xfrm>
            <a:off x="-1011247" y="-1237218"/>
            <a:ext cx="1178572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l-SI" sz="10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Calibri" panose="020F0502020204030204" pitchFamily="34" charset="0"/>
              </a:rPr>
              <a:t>Remark: </a:t>
            </a:r>
            <a:r>
              <a:rPr kumimoji="0" lang="en-GB" altLang="sl-SI" sz="1000" b="0" i="0" u="none" strike="noStrike" cap="none" normalizeH="0" baseline="30000" smtClean="0">
                <a:ln>
                  <a:noFill/>
                </a:ln>
                <a:solidFill>
                  <a:schemeClr val="tx1"/>
                </a:solidFill>
                <a:effectLst/>
                <a:latin typeface="Arial" panose="020B0604020202020204" pitchFamily="34" charset="0"/>
                <a:ea typeface="SimSun" panose="02010600030101010101" pitchFamily="2" charset="-122"/>
                <a:cs typeface="Calibri" panose="020F0502020204030204" pitchFamily="34" charset="0"/>
              </a:rPr>
              <a:t>*1 </a:t>
            </a:r>
            <a:r>
              <a:rPr kumimoji="0" lang="en-GB" altLang="sl-SI" sz="10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Calibri" panose="020F0502020204030204" pitchFamily="34" charset="0"/>
              </a:rPr>
              <a:t>this percentage is only an estimation, for example it represents the percentage of wood biomass from forests that could be used in a new wood biomass system – the present use of wood biomass in households and other existing heating systems should be taken into consideration.</a:t>
            </a:r>
            <a:endParaRPr kumimoji="0" lang="en-GB" altLang="sl-SI"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251520" y="4251003"/>
            <a:ext cx="49110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Use simple questioner proposed in guidelines. Data can be estimations but it is important to be realistic when estimating the amount of biomass available for new planned system</a:t>
            </a:r>
            <a:endParaRPr lang="en-US"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32374" y="4794965"/>
            <a:ext cx="950608" cy="1168680"/>
          </a:xfrm>
          <a:prstGeom prst="rect">
            <a:avLst/>
          </a:prstGeom>
        </p:spPr>
      </p:pic>
    </p:spTree>
    <p:extLst>
      <p:ext uri="{BB962C8B-B14F-4D97-AF65-F5344CB8AC3E}">
        <p14:creationId xmlns:p14="http://schemas.microsoft.com/office/powerpoint/2010/main" xmlns="" val="36493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93204"/>
            <a:ext cx="6741806" cy="1143000"/>
          </a:xfrm>
        </p:spPr>
        <p:txBody>
          <a:bodyPr>
            <a:normAutofit fontScale="90000"/>
          </a:bodyPr>
          <a:lstStyle/>
          <a:p>
            <a:pPr algn="l"/>
            <a:r>
              <a:rPr lang="en-GB" dirty="0"/>
              <a:t>Wood biomass production technologies</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03652419"/>
              </p:ext>
            </p:extLst>
          </p:nvPr>
        </p:nvGraphicFramePr>
        <p:xfrm>
          <a:off x="214230" y="1556793"/>
          <a:ext cx="7310098"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l="6693" t="16806" r="53470" b="12640"/>
          <a:stretch>
            <a:fillRect/>
          </a:stretch>
        </p:blipFill>
        <p:spPr bwMode="auto">
          <a:xfrm>
            <a:off x="3419872" y="4899750"/>
            <a:ext cx="3014165" cy="1997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9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4800" y="4783767"/>
            <a:ext cx="3178845" cy="2113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6238407" y="4725144"/>
            <a:ext cx="266429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r>
              <a:rPr lang="sl-SI" b="1" dirty="0" smtClean="0"/>
              <a:t> </a:t>
            </a:r>
            <a:r>
              <a:rPr lang="sl-SI" b="1" dirty="0" err="1" smtClean="0"/>
              <a:t>W</a:t>
            </a:r>
            <a:r>
              <a:rPr lang="sl-SI" dirty="0" err="1" smtClean="0"/>
              <a:t>ood</a:t>
            </a:r>
            <a:r>
              <a:rPr lang="sl-SI" b="1" dirty="0" err="1" smtClean="0"/>
              <a:t>C</a:t>
            </a:r>
            <a:r>
              <a:rPr lang="sl-SI" dirty="0" err="1" smtClean="0"/>
              <a:t>hain</a:t>
            </a:r>
            <a:r>
              <a:rPr lang="sl-SI" b="1" dirty="0" err="1" smtClean="0"/>
              <a:t>M</a:t>
            </a:r>
            <a:r>
              <a:rPr lang="sl-SI" dirty="0" err="1" smtClean="0"/>
              <a:t>anager</a:t>
            </a:r>
            <a:endParaRPr lang="en-US" dirty="0" smtClean="0"/>
          </a:p>
          <a:p>
            <a:r>
              <a:rPr lang="sl-SI" dirty="0" smtClean="0">
                <a:hlinkClick r:id="rId9"/>
              </a:rPr>
              <a:t>http</a:t>
            </a:r>
            <a:r>
              <a:rPr lang="sl-SI" dirty="0">
                <a:hlinkClick r:id="rId9"/>
              </a:rPr>
              <a:t>://wcm.gozdis.si</a:t>
            </a:r>
            <a:r>
              <a:rPr lang="sl-SI" dirty="0" smtClean="0">
                <a:hlinkClick r:id="rId9"/>
              </a:rPr>
              <a:t>/</a:t>
            </a:r>
            <a:r>
              <a:rPr lang="sl-SI" dirty="0" smtClean="0"/>
              <a:t> </a:t>
            </a:r>
            <a:r>
              <a:rPr lang="en-US" dirty="0" smtClean="0"/>
              <a:t>can be used for calculation of costs for machinery</a:t>
            </a:r>
            <a:endParaRPr lang="en-US" i="1"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028384" y="3615087"/>
            <a:ext cx="950608" cy="1168680"/>
          </a:xfrm>
          <a:prstGeom prst="rect">
            <a:avLst/>
          </a:prstGeom>
        </p:spPr>
      </p:pic>
    </p:spTree>
    <p:extLst>
      <p:ext uri="{BB962C8B-B14F-4D97-AF65-F5344CB8AC3E}">
        <p14:creationId xmlns:p14="http://schemas.microsoft.com/office/powerpoint/2010/main" xmlns="" val="9713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An example of production chain</a:t>
            </a:r>
            <a:endParaRPr lang="en-US" dirty="0"/>
          </a:p>
        </p:txBody>
      </p:sp>
      <p:sp>
        <p:nvSpPr>
          <p:cNvPr id="3" name="Content Placeholder 2"/>
          <p:cNvSpPr>
            <a:spLocks noGrp="1"/>
          </p:cNvSpPr>
          <p:nvPr>
            <p:ph idx="1"/>
          </p:nvPr>
        </p:nvSpPr>
        <p:spPr>
          <a:xfrm>
            <a:off x="482143" y="1522966"/>
            <a:ext cx="8229600" cy="4525963"/>
          </a:xfrm>
        </p:spPr>
        <p:txBody>
          <a:bodyPr/>
          <a:lstStyle/>
          <a:p>
            <a:r>
              <a:rPr lang="en-US" dirty="0" smtClean="0"/>
              <a:t>Wood chips production: Chain saw, tractor, truck and chipper</a:t>
            </a:r>
          </a:p>
          <a:p>
            <a:r>
              <a:rPr lang="en-US" dirty="0" smtClean="0"/>
              <a:t>Costs of machinery:</a:t>
            </a:r>
            <a:endParaRPr lang="en-US" dirty="0"/>
          </a:p>
        </p:txBody>
      </p:sp>
      <p:pic>
        <p:nvPicPr>
          <p:cNvPr id="5122" name="Picture 9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2564904"/>
            <a:ext cx="3672408" cy="2442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xmlns="" val="1360522215"/>
              </p:ext>
            </p:extLst>
          </p:nvPr>
        </p:nvGraphicFramePr>
        <p:xfrm>
          <a:off x="482143" y="3284984"/>
          <a:ext cx="4318120" cy="2511111"/>
        </p:xfrm>
        <a:graphic>
          <a:graphicData uri="http://schemas.openxmlformats.org/drawingml/2006/table">
            <a:tbl>
              <a:tblPr firstRow="1" firstCol="1" bandRow="1" bandCol="1">
                <a:tableStyleId>{5C22544A-7EE6-4342-B048-85BDC9FD1C3A}</a:tableStyleId>
              </a:tblPr>
              <a:tblGrid>
                <a:gridCol w="1938270"/>
                <a:gridCol w="1189925"/>
                <a:gridCol w="1189925"/>
              </a:tblGrid>
              <a:tr h="0">
                <a:tc>
                  <a:txBody>
                    <a:bodyPr/>
                    <a:lstStyle/>
                    <a:p>
                      <a:pPr algn="ctr">
                        <a:lnSpc>
                          <a:spcPct val="107000"/>
                        </a:lnSpc>
                        <a:spcAft>
                          <a:spcPts val="0"/>
                        </a:spcAft>
                      </a:pPr>
                      <a:r>
                        <a:rPr lang="en-GB" sz="1400" dirty="0">
                          <a:effectLst/>
                        </a:rPr>
                        <a:t>Machine</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Total cost (€/h)</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Direct material costs (€/m</a:t>
                      </a:r>
                      <a:r>
                        <a:rPr lang="en-GB" sz="1400" baseline="30000">
                          <a:effectLst/>
                        </a:rPr>
                        <a:t>3</a:t>
                      </a:r>
                      <a:r>
                        <a:rPr lang="en-GB" sz="1400">
                          <a:effectLst/>
                        </a:rPr>
                        <a:t>)</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r>
              <a:tr h="0">
                <a:tc>
                  <a:txBody>
                    <a:bodyPr/>
                    <a:lstStyle/>
                    <a:p>
                      <a:pPr>
                        <a:lnSpc>
                          <a:spcPct val="107000"/>
                        </a:lnSpc>
                        <a:spcAft>
                          <a:spcPts val="0"/>
                        </a:spcAft>
                      </a:pPr>
                      <a:r>
                        <a:rPr lang="en-GB" sz="1400">
                          <a:effectLst/>
                        </a:rPr>
                        <a:t>Chainsaw (4 kW)</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dirty="0">
                          <a:effectLst/>
                        </a:rPr>
                        <a:t>4.0</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a:effectLst/>
                        </a:rPr>
                        <a:t>2.1</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0">
                <a:tc>
                  <a:txBody>
                    <a:bodyPr/>
                    <a:lstStyle/>
                    <a:p>
                      <a:pPr>
                        <a:lnSpc>
                          <a:spcPct val="107000"/>
                        </a:lnSpc>
                        <a:spcAft>
                          <a:spcPts val="0"/>
                        </a:spcAft>
                      </a:pPr>
                      <a:r>
                        <a:rPr lang="en-GB" sz="1400">
                          <a:effectLst/>
                        </a:rPr>
                        <a:t>Forestry tractor</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dirty="0">
                          <a:effectLst/>
                        </a:rPr>
                        <a:t>29.9</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7.5</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0">
                <a:tc>
                  <a:txBody>
                    <a:bodyPr/>
                    <a:lstStyle/>
                    <a:p>
                      <a:pPr>
                        <a:lnSpc>
                          <a:spcPct val="107000"/>
                        </a:lnSpc>
                        <a:spcAft>
                          <a:spcPts val="0"/>
                        </a:spcAft>
                      </a:pPr>
                      <a:r>
                        <a:rPr lang="en-GB" sz="1400">
                          <a:effectLst/>
                        </a:rPr>
                        <a:t>Single drum winch</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5.5</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2.5</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0">
                <a:tc>
                  <a:txBody>
                    <a:bodyPr/>
                    <a:lstStyle/>
                    <a:p>
                      <a:pPr>
                        <a:lnSpc>
                          <a:spcPct val="107000"/>
                        </a:lnSpc>
                        <a:spcAft>
                          <a:spcPts val="0"/>
                        </a:spcAft>
                      </a:pPr>
                      <a:r>
                        <a:rPr lang="en-GB" sz="1400">
                          <a:effectLst/>
                        </a:rPr>
                        <a:t>Forestry transport composition</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44.4</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5.1</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0">
                <a:tc>
                  <a:txBody>
                    <a:bodyPr/>
                    <a:lstStyle/>
                    <a:p>
                      <a:pPr>
                        <a:lnSpc>
                          <a:spcPct val="107000"/>
                        </a:lnSpc>
                        <a:spcAft>
                          <a:spcPts val="0"/>
                        </a:spcAft>
                      </a:pPr>
                      <a:r>
                        <a:rPr lang="en-GB" sz="1400">
                          <a:effectLst/>
                        </a:rPr>
                        <a:t>Standard tractor</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40.7</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4.1</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0">
                <a:tc>
                  <a:txBody>
                    <a:bodyPr/>
                    <a:lstStyle/>
                    <a:p>
                      <a:pPr>
                        <a:lnSpc>
                          <a:spcPct val="107000"/>
                        </a:lnSpc>
                        <a:spcAft>
                          <a:spcPts val="0"/>
                        </a:spcAft>
                      </a:pPr>
                      <a:r>
                        <a:rPr lang="en-GB" sz="1400">
                          <a:effectLst/>
                        </a:rPr>
                        <a:t>PTO Wood chipper</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74.1</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7.4</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220980">
                <a:tc>
                  <a:txBody>
                    <a:bodyPr/>
                    <a:lstStyle/>
                    <a:p>
                      <a:pPr>
                        <a:lnSpc>
                          <a:spcPct val="107000"/>
                        </a:lnSpc>
                        <a:spcAft>
                          <a:spcPts val="0"/>
                        </a:spcAft>
                      </a:pPr>
                      <a:r>
                        <a:rPr lang="en-GB" sz="1400">
                          <a:effectLst/>
                        </a:rPr>
                        <a:t>Production chain costs</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lnSpc>
                          <a:spcPct val="107000"/>
                        </a:lnSpc>
                        <a:spcAft>
                          <a:spcPts val="0"/>
                        </a:spcAft>
                      </a:pPr>
                      <a:r>
                        <a:rPr lang="en-GB" sz="1400">
                          <a:effectLst/>
                        </a:rPr>
                        <a:t>198.6</a:t>
                      </a:r>
                      <a:endParaRPr lang="sl-SI"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400" dirty="0">
                          <a:effectLst/>
                        </a:rPr>
                        <a:t>28.7</a:t>
                      </a:r>
                      <a:endParaRPr lang="sl-SI"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bl>
          </a:graphicData>
        </a:graphic>
      </p:graphicFrame>
      <p:sp>
        <p:nvSpPr>
          <p:cNvPr id="5" name="Rectangle 4"/>
          <p:cNvSpPr/>
          <p:nvPr/>
        </p:nvSpPr>
        <p:spPr>
          <a:xfrm>
            <a:off x="6006278" y="5343295"/>
            <a:ext cx="2244012" cy="369332"/>
          </a:xfrm>
          <a:prstGeom prst="rect">
            <a:avLst/>
          </a:prstGeom>
        </p:spPr>
        <p:txBody>
          <a:bodyPr wrap="none">
            <a:spAutoFit/>
          </a:bodyPr>
          <a:lstStyle/>
          <a:p>
            <a:r>
              <a:rPr lang="sl-SI" dirty="0">
                <a:hlinkClick r:id="rId3"/>
              </a:rPr>
              <a:t>http://wcm.gozdis.si/</a:t>
            </a:r>
            <a:r>
              <a:rPr lang="sl-SI" dirty="0"/>
              <a:t> </a:t>
            </a:r>
          </a:p>
        </p:txBody>
      </p:sp>
    </p:spTree>
    <p:extLst>
      <p:ext uri="{BB962C8B-B14F-4D97-AF65-F5344CB8AC3E}">
        <p14:creationId xmlns:p14="http://schemas.microsoft.com/office/powerpoint/2010/main" xmlns="" val="367636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Wood fuel producers</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13932917"/>
              </p:ext>
            </p:extLst>
          </p:nvPr>
        </p:nvGraphicFramePr>
        <p:xfrm>
          <a:off x="539552" y="1336204"/>
          <a:ext cx="7359320" cy="1971429"/>
        </p:xfrm>
        <a:graphic>
          <a:graphicData uri="http://schemas.openxmlformats.org/drawingml/2006/table">
            <a:tbl>
              <a:tblPr firstRow="1" firstCol="1" bandRow="1" bandCol="1">
                <a:tableStyleId>{5C22544A-7EE6-4342-B048-85BDC9FD1C3A}</a:tableStyleId>
              </a:tblPr>
              <a:tblGrid>
                <a:gridCol w="2397271"/>
                <a:gridCol w="1357484"/>
                <a:gridCol w="1652092"/>
                <a:gridCol w="1952473"/>
              </a:tblGrid>
              <a:tr h="608090">
                <a:tc>
                  <a:txBody>
                    <a:bodyPr/>
                    <a:lstStyle/>
                    <a:p>
                      <a:pPr algn="ctr">
                        <a:lnSpc>
                          <a:spcPct val="107000"/>
                        </a:lnSpc>
                        <a:spcAft>
                          <a:spcPts val="0"/>
                        </a:spcAft>
                      </a:pPr>
                      <a:r>
                        <a:rPr lang="en-GB" sz="1600" dirty="0">
                          <a:effectLst/>
                        </a:rPr>
                        <a:t>Type of wood fuel producers</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effectLst/>
                        </a:rPr>
                        <a:t>Estimated No. of producers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effectLst/>
                        </a:rPr>
                        <a:t>Estimated annual production (t)</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effectLst/>
                        </a:rPr>
                        <a:t>Available wood biomass for new buyers (t)</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297166">
                <a:tc>
                  <a:txBody>
                    <a:bodyPr/>
                    <a:lstStyle/>
                    <a:p>
                      <a:pPr>
                        <a:lnSpc>
                          <a:spcPct val="107000"/>
                        </a:lnSpc>
                        <a:spcAft>
                          <a:spcPts val="0"/>
                        </a:spcAft>
                      </a:pPr>
                      <a:r>
                        <a:rPr lang="en-GB" sz="1600" dirty="0">
                          <a:effectLst/>
                        </a:rPr>
                        <a:t>Wood log producers</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297166">
                <a:tc>
                  <a:txBody>
                    <a:bodyPr/>
                    <a:lstStyle/>
                    <a:p>
                      <a:pPr>
                        <a:lnSpc>
                          <a:spcPct val="107000"/>
                        </a:lnSpc>
                        <a:spcAft>
                          <a:spcPts val="0"/>
                        </a:spcAft>
                      </a:pPr>
                      <a:r>
                        <a:rPr lang="en-GB" sz="1600">
                          <a:effectLst/>
                        </a:rPr>
                        <a:t>Wood chips producers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dirty="0">
                          <a:effectLst/>
                        </a:rPr>
                        <a:t> </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297166">
                <a:tc>
                  <a:txBody>
                    <a:bodyPr/>
                    <a:lstStyle/>
                    <a:p>
                      <a:pPr>
                        <a:lnSpc>
                          <a:spcPct val="107000"/>
                        </a:lnSpc>
                        <a:spcAft>
                          <a:spcPts val="0"/>
                        </a:spcAft>
                      </a:pPr>
                      <a:r>
                        <a:rPr lang="en-GB" sz="1600">
                          <a:effectLst/>
                        </a:rPr>
                        <a:t>Wood pellet producers</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dirty="0">
                          <a:effectLst/>
                        </a:rPr>
                        <a:t> </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r h="297166">
                <a:tc>
                  <a:txBody>
                    <a:bodyPr/>
                    <a:lstStyle/>
                    <a:p>
                      <a:pPr>
                        <a:lnSpc>
                          <a:spcPct val="107000"/>
                        </a:lnSpc>
                        <a:spcAft>
                          <a:spcPts val="0"/>
                        </a:spcAft>
                      </a:pPr>
                      <a:r>
                        <a:rPr lang="en-GB" sz="1600">
                          <a:effectLst/>
                        </a:rPr>
                        <a:t>Sum</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dirty="0">
                          <a:effectLst/>
                        </a:rPr>
                        <a:t> </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nSpc>
                          <a:spcPct val="107000"/>
                        </a:lnSpc>
                        <a:spcAft>
                          <a:spcPts val="0"/>
                        </a:spcAft>
                      </a:pPr>
                      <a:r>
                        <a:rPr lang="en-GB" sz="1600" dirty="0">
                          <a:effectLst/>
                        </a:rPr>
                        <a:t> </a:t>
                      </a:r>
                      <a:endParaRPr lang="sl-SI"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r>
            </a:tbl>
          </a:graphicData>
        </a:graphic>
      </p:graphicFrame>
      <p:sp>
        <p:nvSpPr>
          <p:cNvPr id="5" name="TextBox 4"/>
          <p:cNvSpPr txBox="1"/>
          <p:nvPr/>
        </p:nvSpPr>
        <p:spPr>
          <a:xfrm>
            <a:off x="3351750" y="4365104"/>
            <a:ext cx="40324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Answer simple question: Who is who in the park area? Use existing data from different existing registers and public available data.</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4248" y="3501008"/>
            <a:ext cx="950608" cy="1168680"/>
          </a:xfrm>
          <a:prstGeom prst="rect">
            <a:avLst/>
          </a:prstGeom>
        </p:spPr>
      </p:pic>
    </p:spTree>
    <p:extLst>
      <p:ext uri="{BB962C8B-B14F-4D97-AF65-F5344CB8AC3E}">
        <p14:creationId xmlns:p14="http://schemas.microsoft.com/office/powerpoint/2010/main" xmlns="" val="20934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4000" b="1" dirty="0" smtClean="0">
                <a:solidFill>
                  <a:srgbClr val="034EA2"/>
                </a:solidFill>
                <a:latin typeface="+mn-lt"/>
              </a:rPr>
              <a:t>Estimation of new wood fuel consumption</a:t>
            </a:r>
            <a:endParaRPr lang="en-US" sz="4000" dirty="0">
              <a:solidFill>
                <a:srgbClr val="034EA2"/>
              </a:solidFill>
              <a:latin typeface="+mn-lt"/>
            </a:endParaRPr>
          </a:p>
        </p:txBody>
      </p:sp>
      <p:sp>
        <p:nvSpPr>
          <p:cNvPr id="3" name="Content Placeholder 2"/>
          <p:cNvSpPr>
            <a:spLocks noGrp="1"/>
          </p:cNvSpPr>
          <p:nvPr>
            <p:ph idx="1"/>
          </p:nvPr>
        </p:nvSpPr>
        <p:spPr>
          <a:xfrm>
            <a:off x="251520" y="1412776"/>
            <a:ext cx="8229600" cy="3845024"/>
          </a:xfrm>
        </p:spPr>
        <p:txBody>
          <a:bodyPr>
            <a:normAutofit/>
          </a:bodyPr>
          <a:lstStyle/>
          <a:p>
            <a:r>
              <a:rPr lang="en-US" dirty="0" smtClean="0"/>
              <a:t>Relevant only if a new wood biomass heating system in planned</a:t>
            </a:r>
          </a:p>
          <a:p>
            <a:r>
              <a:rPr lang="en-US" dirty="0" smtClean="0"/>
              <a:t>Exact planning of heating system should be done by an expert  </a:t>
            </a:r>
          </a:p>
          <a:p>
            <a:r>
              <a:rPr lang="en-US" dirty="0" smtClean="0"/>
              <a:t>Simple calculations are available but only </a:t>
            </a:r>
            <a:r>
              <a:rPr lang="sl-SI" dirty="0" err="1" smtClean="0"/>
              <a:t>for</a:t>
            </a:r>
            <a:r>
              <a:rPr lang="sl-SI" dirty="0" smtClean="0"/>
              <a:t> </a:t>
            </a:r>
            <a:r>
              <a:rPr lang="en-US" dirty="0" smtClean="0"/>
              <a:t>first estimations - to be able to match supply and demand of wood biomass in the park area</a:t>
            </a:r>
            <a:endParaRPr lang="en-US" dirty="0"/>
          </a:p>
        </p:txBody>
      </p:sp>
      <p:sp>
        <p:nvSpPr>
          <p:cNvPr id="5" name="TextBox 4"/>
          <p:cNvSpPr txBox="1"/>
          <p:nvPr/>
        </p:nvSpPr>
        <p:spPr>
          <a:xfrm>
            <a:off x="2699792" y="5157192"/>
            <a:ext cx="27363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Ask the expert!</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5085184"/>
            <a:ext cx="761430" cy="936104"/>
          </a:xfrm>
          <a:prstGeom prst="rect">
            <a:avLst/>
          </a:prstGeom>
        </p:spPr>
      </p:pic>
    </p:spTree>
    <p:extLst>
      <p:ext uri="{BB962C8B-B14F-4D97-AF65-F5344CB8AC3E}">
        <p14:creationId xmlns:p14="http://schemas.microsoft.com/office/powerpoint/2010/main" xmlns="" val="35746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8"/>
            <a:ext cx="7772400" cy="1470025"/>
          </a:xfrm>
        </p:spPr>
        <p:txBody>
          <a:bodyPr>
            <a:normAutofit/>
          </a:bodyPr>
          <a:lstStyle/>
          <a:p>
            <a:pPr lvl="0"/>
            <a:r>
              <a:rPr lang="sl-SI" dirty="0" smtClean="0">
                <a:solidFill>
                  <a:srgbClr val="034EA2"/>
                </a:solidFill>
              </a:rPr>
              <a:t>3. </a:t>
            </a:r>
            <a:r>
              <a:rPr lang="sl-SI" b="1" dirty="0" err="1" smtClean="0">
                <a:solidFill>
                  <a:srgbClr val="034EA2"/>
                </a:solidFill>
              </a:rPr>
              <a:t>Problems</a:t>
            </a:r>
            <a:r>
              <a:rPr lang="sl-SI" b="1" dirty="0" smtClean="0">
                <a:solidFill>
                  <a:srgbClr val="034EA2"/>
                </a:solidFill>
              </a:rPr>
              <a:t>, </a:t>
            </a:r>
            <a:r>
              <a:rPr lang="sl-SI" b="1" dirty="0" err="1" smtClean="0">
                <a:solidFill>
                  <a:srgbClr val="034EA2"/>
                </a:solidFill>
              </a:rPr>
              <a:t>barriers</a:t>
            </a:r>
            <a:r>
              <a:rPr lang="sl-SI" b="1" dirty="0" smtClean="0">
                <a:solidFill>
                  <a:srgbClr val="034EA2"/>
                </a:solidFill>
              </a:rPr>
              <a:t>, </a:t>
            </a:r>
            <a:r>
              <a:rPr lang="sl-SI" b="1" dirty="0" err="1" smtClean="0">
                <a:solidFill>
                  <a:srgbClr val="034EA2"/>
                </a:solidFill>
              </a:rPr>
              <a:t>participations</a:t>
            </a:r>
            <a:r>
              <a:rPr lang="sl-SI" b="1" dirty="0" smtClean="0">
                <a:solidFill>
                  <a:srgbClr val="034EA2"/>
                </a:solidFill>
              </a:rPr>
              <a:t>, </a:t>
            </a:r>
            <a:r>
              <a:rPr lang="sl-SI" b="1" dirty="0" err="1" smtClean="0">
                <a:solidFill>
                  <a:srgbClr val="034EA2"/>
                </a:solidFill>
              </a:rPr>
              <a:t>solutions</a:t>
            </a:r>
            <a:endParaRPr lang="sl-SI" b="1" dirty="0">
              <a:solidFill>
                <a:srgbClr val="034EA2"/>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3621588673"/>
              </p:ext>
            </p:extLst>
          </p:nvPr>
        </p:nvGraphicFramePr>
        <p:xfrm>
          <a:off x="-7041" y="2539678"/>
          <a:ext cx="6978952" cy="4318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98286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b="1" dirty="0" smtClean="0"/>
              <a:t>Legislation and sustainability issues</a:t>
            </a:r>
            <a:endParaRPr lang="en-US" dirty="0"/>
          </a:p>
        </p:txBody>
      </p:sp>
      <p:sp>
        <p:nvSpPr>
          <p:cNvPr id="3" name="Content Placeholder 2"/>
          <p:cNvSpPr>
            <a:spLocks noGrp="1"/>
          </p:cNvSpPr>
          <p:nvPr>
            <p:ph idx="1"/>
          </p:nvPr>
        </p:nvSpPr>
        <p:spPr>
          <a:xfrm>
            <a:off x="473553" y="2060848"/>
            <a:ext cx="8229600" cy="2044824"/>
          </a:xfrm>
        </p:spPr>
        <p:txBody>
          <a:bodyPr/>
          <a:lstStyle/>
          <a:p>
            <a:pPr marL="0" indent="0">
              <a:buNone/>
            </a:pPr>
            <a:r>
              <a:rPr lang="en-US" dirty="0" smtClean="0"/>
              <a:t>Regulations and sustainability criteria's for the park area should be considered and checked before starting biomass production chains in this protected areas</a:t>
            </a:r>
          </a:p>
        </p:txBody>
      </p:sp>
      <p:sp>
        <p:nvSpPr>
          <p:cNvPr id="4" name="TextBox 3"/>
          <p:cNvSpPr txBox="1"/>
          <p:nvPr/>
        </p:nvSpPr>
        <p:spPr>
          <a:xfrm>
            <a:off x="2014430" y="4725144"/>
            <a:ext cx="349367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List all the possible limitations in the park area and discuss them with stakeholders</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4156628"/>
            <a:ext cx="950608" cy="1168680"/>
          </a:xfrm>
          <a:prstGeom prst="rect">
            <a:avLst/>
          </a:prstGeom>
        </p:spPr>
      </p:pic>
    </p:spTree>
    <p:extLst>
      <p:ext uri="{BB962C8B-B14F-4D97-AF65-F5344CB8AC3E}">
        <p14:creationId xmlns:p14="http://schemas.microsoft.com/office/powerpoint/2010/main" xmlns="" val="19279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Involvement of target groups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48371651"/>
              </p:ext>
            </p:extLst>
          </p:nvPr>
        </p:nvGraphicFramePr>
        <p:xfrm>
          <a:off x="251520" y="1124745"/>
          <a:ext cx="8229600" cy="338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3568" y="4820959"/>
            <a:ext cx="482453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message:</a:t>
            </a:r>
          </a:p>
          <a:p>
            <a:r>
              <a:rPr lang="en-US" dirty="0" smtClean="0"/>
              <a:t>Wood biomass production and use can be organized also in protected areas – without harming the protected environment</a:t>
            </a:r>
            <a:endParaRPr lang="en-US" i="1" dirty="0"/>
          </a:p>
        </p:txBody>
      </p:sp>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01870" y="4725144"/>
            <a:ext cx="597834" cy="936104"/>
          </a:xfrm>
          <a:prstGeom prst="rect">
            <a:avLst/>
          </a:prstGeom>
        </p:spPr>
      </p:pic>
    </p:spTree>
    <p:extLst>
      <p:ext uri="{BB962C8B-B14F-4D97-AF65-F5344CB8AC3E}">
        <p14:creationId xmlns:p14="http://schemas.microsoft.com/office/powerpoint/2010/main" xmlns="" val="5747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30" y="193204"/>
            <a:ext cx="6878050" cy="1283904"/>
          </a:xfrm>
        </p:spPr>
        <p:txBody>
          <a:bodyPr>
            <a:noAutofit/>
          </a:bodyPr>
          <a:lstStyle/>
          <a:p>
            <a:pPr algn="l"/>
            <a:r>
              <a:rPr lang="sl-SI" sz="3200" i="1" dirty="0" smtClean="0"/>
              <a:t>M</a:t>
            </a:r>
            <a:r>
              <a:rPr lang="en-GB" sz="3200" i="1" dirty="0" err="1" smtClean="0"/>
              <a:t>ain</a:t>
            </a:r>
            <a:r>
              <a:rPr lang="en-GB" sz="3200" i="1" dirty="0" smtClean="0"/>
              <a:t> </a:t>
            </a:r>
            <a:r>
              <a:rPr lang="en-GB" sz="3200" i="1" dirty="0"/>
              <a:t>problems and barriers for further development of wood biomass production chains </a:t>
            </a:r>
            <a:endParaRPr lang="sl-SI" sz="3200" dirty="0"/>
          </a:p>
        </p:txBody>
      </p:sp>
      <p:sp>
        <p:nvSpPr>
          <p:cNvPr id="3" name="Content Placeholder 2"/>
          <p:cNvSpPr>
            <a:spLocks noGrp="1"/>
          </p:cNvSpPr>
          <p:nvPr>
            <p:ph idx="1"/>
          </p:nvPr>
        </p:nvSpPr>
        <p:spPr>
          <a:xfrm>
            <a:off x="457200" y="1600201"/>
            <a:ext cx="8229600" cy="3052936"/>
          </a:xfrm>
        </p:spPr>
        <p:txBody>
          <a:bodyPr/>
          <a:lstStyle/>
          <a:p>
            <a:r>
              <a:rPr lang="en-US" dirty="0" smtClean="0"/>
              <a:t>Problems / barriers should be:</a:t>
            </a:r>
          </a:p>
          <a:p>
            <a:pPr lvl="1"/>
            <a:r>
              <a:rPr lang="en-US" dirty="0" smtClean="0"/>
              <a:t> identified using SWOT method or any other similar participatory method.</a:t>
            </a:r>
          </a:p>
          <a:p>
            <a:pPr lvl="1"/>
            <a:r>
              <a:rPr lang="en-US" dirty="0" smtClean="0"/>
              <a:t>identified by participation of main target groups</a:t>
            </a:r>
          </a:p>
          <a:p>
            <a:pPr lvl="1"/>
            <a:r>
              <a:rPr lang="en-US" dirty="0" smtClean="0"/>
              <a:t>analyzed and take into account when planning the biomass production chains</a:t>
            </a:r>
          </a:p>
          <a:p>
            <a:pPr lvl="1"/>
            <a:endParaRPr lang="sl-SI" dirty="0" smtClean="0"/>
          </a:p>
          <a:p>
            <a:endParaRPr lang="sl-SI" dirty="0"/>
          </a:p>
        </p:txBody>
      </p:sp>
      <p:sp>
        <p:nvSpPr>
          <p:cNvPr id="4" name="TextBox 3"/>
          <p:cNvSpPr txBox="1"/>
          <p:nvPr/>
        </p:nvSpPr>
        <p:spPr>
          <a:xfrm>
            <a:off x="1691680" y="5157192"/>
            <a:ext cx="37444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Biomass projects need public support – ask, listen  and than </a:t>
            </a:r>
            <a:r>
              <a:rPr lang="sl-SI" dirty="0" smtClean="0"/>
              <a:t>plan</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5085184"/>
            <a:ext cx="761430" cy="936104"/>
          </a:xfrm>
          <a:prstGeom prst="rect">
            <a:avLst/>
          </a:prstGeom>
        </p:spPr>
      </p:pic>
    </p:spTree>
    <p:extLst>
      <p:ext uri="{BB962C8B-B14F-4D97-AF65-F5344CB8AC3E}">
        <p14:creationId xmlns:p14="http://schemas.microsoft.com/office/powerpoint/2010/main" xmlns="" val="34097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Alternative solutions</a:t>
            </a:r>
            <a:r>
              <a:rPr lang="sl-SI" dirty="0" smtClean="0"/>
              <a:t>?</a:t>
            </a:r>
            <a:endParaRPr lang="sl-SI" dirty="0"/>
          </a:p>
        </p:txBody>
      </p:sp>
      <p:sp>
        <p:nvSpPr>
          <p:cNvPr id="3" name="Content Placeholder 2"/>
          <p:cNvSpPr>
            <a:spLocks noGrp="1"/>
          </p:cNvSpPr>
          <p:nvPr>
            <p:ph idx="1"/>
          </p:nvPr>
        </p:nvSpPr>
        <p:spPr>
          <a:xfrm>
            <a:off x="457200" y="1600201"/>
            <a:ext cx="8229600" cy="3917032"/>
          </a:xfrm>
        </p:spPr>
        <p:txBody>
          <a:bodyPr/>
          <a:lstStyle/>
          <a:p>
            <a:r>
              <a:rPr lang="en-US" dirty="0" smtClean="0"/>
              <a:t>Modern technologies,</a:t>
            </a:r>
          </a:p>
          <a:p>
            <a:r>
              <a:rPr lang="en-US" dirty="0" smtClean="0"/>
              <a:t>Grouping of forest owners,</a:t>
            </a:r>
          </a:p>
          <a:p>
            <a:r>
              <a:rPr lang="en-US" dirty="0" smtClean="0"/>
              <a:t>Participation and Education of stakeholders</a:t>
            </a:r>
          </a:p>
          <a:p>
            <a:r>
              <a:rPr lang="en-US" dirty="0" smtClean="0"/>
              <a:t>Involvement of local actors from the beginning</a:t>
            </a:r>
          </a:p>
          <a:p>
            <a:r>
              <a:rPr lang="en-US" dirty="0" smtClean="0"/>
              <a:t>Support of local policy makers</a:t>
            </a:r>
          </a:p>
          <a:p>
            <a:pPr marL="342900" lvl="1" indent="-342900">
              <a:buFont typeface="Arial" pitchFamily="34" charset="0"/>
              <a:buChar char="•"/>
            </a:pPr>
            <a:r>
              <a:rPr lang="en-US" dirty="0" smtClean="0"/>
              <a:t>Improving market conditions for wood fuel users and producers</a:t>
            </a:r>
          </a:p>
          <a:p>
            <a:pPr marL="0" indent="0">
              <a:buNone/>
            </a:pPr>
            <a:endParaRPr lang="en-US" dirty="0"/>
          </a:p>
        </p:txBody>
      </p:sp>
      <p:sp>
        <p:nvSpPr>
          <p:cNvPr id="4" name="TextBox 3"/>
          <p:cNvSpPr txBox="1"/>
          <p:nvPr/>
        </p:nvSpPr>
        <p:spPr>
          <a:xfrm>
            <a:off x="5148064" y="1336204"/>
            <a:ext cx="27363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Win </a:t>
            </a:r>
            <a:r>
              <a:rPr lang="sl-SI" dirty="0" smtClean="0"/>
              <a:t>/</a:t>
            </a:r>
            <a:r>
              <a:rPr lang="en-US" dirty="0" smtClean="0"/>
              <a:t> win solutions should be found and promoted!</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53953" y="1132149"/>
            <a:ext cx="761430" cy="936104"/>
          </a:xfrm>
          <a:prstGeom prst="rect">
            <a:avLst/>
          </a:prstGeom>
        </p:spPr>
      </p:pic>
    </p:spTree>
    <p:extLst>
      <p:ext uri="{BB962C8B-B14F-4D97-AF65-F5344CB8AC3E}">
        <p14:creationId xmlns:p14="http://schemas.microsoft.com/office/powerpoint/2010/main" xmlns="" val="11670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Information for the trainers:</a:t>
            </a:r>
            <a:endParaRPr lang="en-US" dirty="0"/>
          </a:p>
        </p:txBody>
      </p:sp>
      <p:sp>
        <p:nvSpPr>
          <p:cNvPr id="3" name="Content Placeholder 2"/>
          <p:cNvSpPr>
            <a:spLocks noGrp="1"/>
          </p:cNvSpPr>
          <p:nvPr>
            <p:ph idx="1"/>
          </p:nvPr>
        </p:nvSpPr>
        <p:spPr/>
        <p:txBody>
          <a:bodyPr/>
          <a:lstStyle/>
          <a:p>
            <a:r>
              <a:rPr lang="en-US" dirty="0" smtClean="0"/>
              <a:t>This presentation is made base on Guidelines: „Steps in setting up wood biomass production chains in protected areas“</a:t>
            </a:r>
          </a:p>
          <a:p>
            <a:pPr marL="0" indent="0">
              <a:buNone/>
            </a:pPr>
            <a:r>
              <a:rPr lang="en-US" sz="2400" i="1" dirty="0" smtClean="0"/>
              <a:t>(Capacity building, capitalization of results and mainstreaming)</a:t>
            </a:r>
          </a:p>
          <a:p>
            <a:r>
              <a:rPr lang="en-US" sz="2800" b="1" i="1" dirty="0" smtClean="0">
                <a:solidFill>
                  <a:srgbClr val="C00000"/>
                </a:solidFill>
              </a:rPr>
              <a:t>Don't‘ use </a:t>
            </a:r>
            <a:r>
              <a:rPr lang="sl-SI" sz="2800" b="1" i="1" dirty="0" err="1" smtClean="0">
                <a:solidFill>
                  <a:srgbClr val="C00000"/>
                </a:solidFill>
              </a:rPr>
              <a:t>this</a:t>
            </a:r>
            <a:r>
              <a:rPr lang="sl-SI" sz="2800" b="1" i="1" dirty="0" smtClean="0">
                <a:solidFill>
                  <a:srgbClr val="C00000"/>
                </a:solidFill>
              </a:rPr>
              <a:t> </a:t>
            </a:r>
            <a:r>
              <a:rPr lang="sl-SI" sz="2800" b="1" i="1" dirty="0" err="1" smtClean="0">
                <a:solidFill>
                  <a:srgbClr val="C00000"/>
                </a:solidFill>
              </a:rPr>
              <a:t>presentation</a:t>
            </a:r>
            <a:r>
              <a:rPr lang="en-US" sz="2800" b="1" i="1" dirty="0" smtClean="0">
                <a:solidFill>
                  <a:srgbClr val="C00000"/>
                </a:solidFill>
              </a:rPr>
              <a:t> without reading the </a:t>
            </a:r>
            <a:r>
              <a:rPr lang="sl-SI" sz="2800" b="1" i="1" dirty="0" smtClean="0">
                <a:solidFill>
                  <a:srgbClr val="C00000"/>
                </a:solidFill>
              </a:rPr>
              <a:t>G</a:t>
            </a:r>
            <a:r>
              <a:rPr lang="en-US" sz="2800" b="1" i="1" dirty="0" err="1" smtClean="0">
                <a:solidFill>
                  <a:srgbClr val="C00000"/>
                </a:solidFill>
              </a:rPr>
              <a:t>uidelines</a:t>
            </a:r>
            <a:r>
              <a:rPr lang="en-US" sz="2800" b="1" i="1" dirty="0" smtClean="0">
                <a:solidFill>
                  <a:srgbClr val="C00000"/>
                </a:solidFill>
              </a:rPr>
              <a:t> carefully  </a:t>
            </a:r>
            <a:endParaRPr lang="sl-SI" sz="2800" b="1" i="1" dirty="0" smtClean="0">
              <a:solidFill>
                <a:srgbClr val="C00000"/>
              </a:solidFill>
            </a:endParaRPr>
          </a:p>
          <a:p>
            <a:r>
              <a:rPr lang="en-US" sz="2800" i="1" dirty="0" smtClean="0"/>
              <a:t>The presentation was prepared in the frame of EU funded project BIOEUPARKS</a:t>
            </a:r>
            <a:r>
              <a:rPr lang="sl-SI" sz="2800" i="1" dirty="0" smtClean="0"/>
              <a:t> </a:t>
            </a:r>
            <a:endParaRPr lang="en-US" sz="2800" dirty="0"/>
          </a:p>
        </p:txBody>
      </p:sp>
    </p:spTree>
    <p:extLst>
      <p:ext uri="{BB962C8B-B14F-4D97-AF65-F5344CB8AC3E}">
        <p14:creationId xmlns:p14="http://schemas.microsoft.com/office/powerpoint/2010/main" xmlns="" val="25584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4005064"/>
            <a:ext cx="2904745" cy="1929157"/>
          </a:xfrm>
          <a:prstGeom prst="rect">
            <a:avLst/>
          </a:prstGeom>
        </p:spPr>
      </p:pic>
      <p:sp>
        <p:nvSpPr>
          <p:cNvPr id="2" name="Title 1"/>
          <p:cNvSpPr>
            <a:spLocks noGrp="1"/>
          </p:cNvSpPr>
          <p:nvPr>
            <p:ph type="ctrTitle"/>
          </p:nvPr>
        </p:nvSpPr>
        <p:spPr>
          <a:xfrm>
            <a:off x="611560" y="980728"/>
            <a:ext cx="7772400" cy="1470025"/>
          </a:xfrm>
        </p:spPr>
        <p:txBody>
          <a:bodyPr>
            <a:normAutofit/>
          </a:bodyPr>
          <a:lstStyle/>
          <a:p>
            <a:pPr lvl="0"/>
            <a:r>
              <a:rPr lang="sl-SI" dirty="0" smtClean="0">
                <a:solidFill>
                  <a:srgbClr val="034EA2"/>
                </a:solidFill>
              </a:rPr>
              <a:t>4. </a:t>
            </a:r>
            <a:r>
              <a:rPr lang="sl-SI" b="1" dirty="0" err="1" smtClean="0">
                <a:solidFill>
                  <a:srgbClr val="034EA2"/>
                </a:solidFill>
              </a:rPr>
              <a:t>Good</a:t>
            </a:r>
            <a:r>
              <a:rPr lang="sl-SI" b="1" dirty="0" smtClean="0">
                <a:solidFill>
                  <a:srgbClr val="034EA2"/>
                </a:solidFill>
              </a:rPr>
              <a:t> </a:t>
            </a:r>
            <a:r>
              <a:rPr lang="sl-SI" b="1" dirty="0" err="1" smtClean="0">
                <a:solidFill>
                  <a:srgbClr val="034EA2"/>
                </a:solidFill>
              </a:rPr>
              <a:t>practice</a:t>
            </a:r>
            <a:r>
              <a:rPr lang="sl-SI" b="1" dirty="0" smtClean="0">
                <a:solidFill>
                  <a:srgbClr val="034EA2"/>
                </a:solidFill>
              </a:rPr>
              <a:t> </a:t>
            </a:r>
            <a:r>
              <a:rPr lang="sl-SI" b="1" dirty="0" err="1" smtClean="0">
                <a:solidFill>
                  <a:srgbClr val="034EA2"/>
                </a:solidFill>
              </a:rPr>
              <a:t>examples</a:t>
            </a:r>
            <a:endParaRPr lang="sl-SI" b="1" dirty="0">
              <a:solidFill>
                <a:srgbClr val="034EA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1119" y="2889840"/>
            <a:ext cx="2733281" cy="20499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3608" y="3945381"/>
            <a:ext cx="2651787" cy="1988840"/>
          </a:xfrm>
          <a:prstGeom prst="rect">
            <a:avLst/>
          </a:prstGeom>
        </p:spPr>
      </p:pic>
    </p:spTree>
    <p:extLst>
      <p:ext uri="{BB962C8B-B14F-4D97-AF65-F5344CB8AC3E}">
        <p14:creationId xmlns:p14="http://schemas.microsoft.com/office/powerpoint/2010/main" xmlns="" val="393577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6707088" cy="643508"/>
          </a:xfrm>
        </p:spPr>
        <p:txBody>
          <a:bodyPr>
            <a:normAutofit fontScale="90000"/>
          </a:bodyPr>
          <a:lstStyle/>
          <a:p>
            <a:pPr algn="l"/>
            <a:r>
              <a:rPr lang="en-GB" dirty="0" smtClean="0"/>
              <a:t>Analysis </a:t>
            </a:r>
            <a:r>
              <a:rPr lang="en-GB" dirty="0"/>
              <a:t>of the present situation</a:t>
            </a:r>
            <a:endParaRPr lang="sl-SI" dirty="0"/>
          </a:p>
        </p:txBody>
      </p:sp>
      <p:sp>
        <p:nvSpPr>
          <p:cNvPr id="3" name="Content Placeholder 2"/>
          <p:cNvSpPr>
            <a:spLocks noGrp="1"/>
          </p:cNvSpPr>
          <p:nvPr>
            <p:ph idx="1"/>
          </p:nvPr>
        </p:nvSpPr>
        <p:spPr>
          <a:xfrm>
            <a:off x="457200" y="692696"/>
            <a:ext cx="8229600" cy="5472608"/>
          </a:xfrm>
        </p:spPr>
        <p:txBody>
          <a:bodyPr>
            <a:normAutofit fontScale="32500" lnSpcReduction="20000"/>
          </a:bodyPr>
          <a:lstStyle/>
          <a:p>
            <a:pPr marL="514350" indent="-514350">
              <a:buNone/>
            </a:pPr>
            <a:r>
              <a:rPr lang="en-GB" sz="6200" b="1" u="sng" dirty="0" smtClean="0"/>
              <a:t>Biomass potentials SNP</a:t>
            </a:r>
          </a:p>
          <a:p>
            <a:pPr marL="0" indent="0">
              <a:buNone/>
            </a:pPr>
            <a:r>
              <a:rPr lang="en-US" sz="6200" dirty="0" smtClean="0"/>
              <a:t>About 80% of the Park territory is covered with forests. More specifically, about 60.000 hectares, out of the 73.000 of the SNP area, are forests, distributed as follows:</a:t>
            </a:r>
            <a:endParaRPr lang="it-IT" sz="6200" dirty="0" smtClean="0"/>
          </a:p>
          <a:p>
            <a:r>
              <a:rPr lang="it-IT" sz="6200" dirty="0" err="1" smtClean="0"/>
              <a:t>Conifer</a:t>
            </a:r>
            <a:r>
              <a:rPr lang="it-IT" sz="6200" dirty="0" smtClean="0"/>
              <a:t> </a:t>
            </a:r>
            <a:r>
              <a:rPr lang="it-IT" sz="6200" dirty="0" err="1" smtClean="0"/>
              <a:t>forests</a:t>
            </a:r>
            <a:r>
              <a:rPr lang="it-IT" sz="6200" dirty="0" smtClean="0"/>
              <a:t>			36.000 </a:t>
            </a:r>
            <a:r>
              <a:rPr lang="it-IT" sz="6200" dirty="0" err="1" smtClean="0"/>
              <a:t>hectares</a:t>
            </a:r>
            <a:r>
              <a:rPr lang="it-IT" sz="6200" dirty="0" smtClean="0"/>
              <a:t> (60,0 %)</a:t>
            </a:r>
          </a:p>
          <a:p>
            <a:r>
              <a:rPr lang="en-US" sz="6200" dirty="0" smtClean="0"/>
              <a:t>Hardwood forests	</a:t>
            </a:r>
            <a:r>
              <a:rPr lang="en-US" sz="6200" dirty="0" smtClean="0"/>
              <a:t>                  15.700 </a:t>
            </a:r>
            <a:r>
              <a:rPr lang="en-US" sz="6200" dirty="0" smtClean="0"/>
              <a:t>hectares (26,0 %)</a:t>
            </a:r>
            <a:endParaRPr lang="it-IT" sz="6200" dirty="0" smtClean="0"/>
          </a:p>
          <a:p>
            <a:r>
              <a:rPr lang="en-US" sz="6200" dirty="0" smtClean="0"/>
              <a:t>mixed forests	        		 </a:t>
            </a:r>
            <a:r>
              <a:rPr lang="en-US" sz="6200" dirty="0" smtClean="0"/>
              <a:t>8.300 </a:t>
            </a:r>
            <a:r>
              <a:rPr lang="en-US" sz="6200" dirty="0" smtClean="0"/>
              <a:t>hectares (14,9 %)</a:t>
            </a:r>
            <a:endParaRPr lang="it-IT" sz="6200" dirty="0" smtClean="0"/>
          </a:p>
          <a:p>
            <a:pPr marL="514350" indent="-514350">
              <a:buNone/>
            </a:pPr>
            <a:endParaRPr lang="en-GB" sz="6200" b="1" u="sng" dirty="0" smtClean="0"/>
          </a:p>
          <a:p>
            <a:pPr>
              <a:buNone/>
            </a:pPr>
            <a:r>
              <a:rPr lang="it-IT" sz="6200" b="1" u="sng" dirty="0" err="1" smtClean="0"/>
              <a:t>Conifers</a:t>
            </a:r>
            <a:endParaRPr lang="it-IT" sz="6200" dirty="0" smtClean="0"/>
          </a:p>
          <a:p>
            <a:pPr marL="0" indent="0">
              <a:buNone/>
            </a:pPr>
            <a:r>
              <a:rPr lang="en-US" sz="6200" dirty="0" smtClean="0"/>
              <a:t>The forests of </a:t>
            </a:r>
            <a:r>
              <a:rPr lang="en-US" sz="6200" dirty="0" err="1" smtClean="0"/>
              <a:t>Sila</a:t>
            </a:r>
            <a:r>
              <a:rPr lang="en-US" sz="6200" dirty="0" smtClean="0"/>
              <a:t> National Park that are potentially suitable to supply biomass occupy an area of about 28.000 HA, entirely in zone C. More specifically, the area involved in the plan is up to </a:t>
            </a:r>
            <a:r>
              <a:rPr lang="en-US" sz="6200" b="1" u="sng" dirty="0" smtClean="0"/>
              <a:t>13.000 ha</a:t>
            </a:r>
            <a:r>
              <a:rPr lang="en-US" sz="6200" dirty="0" smtClean="0"/>
              <a:t> conifers, representing 50% of SNP areas, almost exclusively composed by Corsican Pine </a:t>
            </a:r>
            <a:r>
              <a:rPr lang="en-US" sz="6200" i="1" dirty="0" err="1" smtClean="0"/>
              <a:t>var</a:t>
            </a:r>
            <a:r>
              <a:rPr lang="en-US" sz="6200" i="1" dirty="0" smtClean="0"/>
              <a:t> </a:t>
            </a:r>
            <a:r>
              <a:rPr lang="en-US" sz="6200" i="1" dirty="0" err="1" smtClean="0"/>
              <a:t>Calabrica</a:t>
            </a:r>
            <a:r>
              <a:rPr lang="en-US" sz="6200" i="1" dirty="0" smtClean="0"/>
              <a:t> </a:t>
            </a:r>
            <a:r>
              <a:rPr lang="en-US" sz="6200" dirty="0" smtClean="0"/>
              <a:t> or Corsican Pine mixed with beech</a:t>
            </a:r>
            <a:r>
              <a:rPr lang="en-US" sz="6200" i="1" dirty="0" smtClean="0"/>
              <a:t>.</a:t>
            </a:r>
            <a:endParaRPr lang="it-IT" sz="6200" dirty="0" smtClean="0"/>
          </a:p>
          <a:p>
            <a:pPr>
              <a:buNone/>
            </a:pPr>
            <a:r>
              <a:rPr lang="en-US" sz="6200" u="sng" dirty="0" smtClean="0"/>
              <a:t>Present </a:t>
            </a:r>
            <a:r>
              <a:rPr lang="en-US" sz="6200" u="sng" dirty="0" smtClean="0"/>
              <a:t>day scenario</a:t>
            </a:r>
            <a:endParaRPr lang="it-IT" sz="6200" dirty="0" smtClean="0"/>
          </a:p>
          <a:p>
            <a:pPr marL="0" indent="0">
              <a:buNone/>
            </a:pPr>
            <a:r>
              <a:rPr lang="en-US" sz="6200" u="sng" dirty="0" smtClean="0"/>
              <a:t> </a:t>
            </a:r>
            <a:r>
              <a:rPr lang="en-US" sz="6200" dirty="0" smtClean="0"/>
              <a:t>From the analysis of data concerning land cover in SNP, it can be argued that the production of biomass for energy purpose, based on conifer forests.</a:t>
            </a:r>
            <a:endParaRPr lang="it-IT" sz="6200" dirty="0" smtClean="0"/>
          </a:p>
          <a:p>
            <a:pPr>
              <a:buNone/>
            </a:pPr>
            <a:r>
              <a:rPr lang="en-US" sz="6200" dirty="0" smtClean="0"/>
              <a:t>The availability goes down again due to lack of forest management plans is, currently up to around </a:t>
            </a:r>
            <a:r>
              <a:rPr lang="en-US" sz="6200" b="1" u="sng" dirty="0" smtClean="0"/>
              <a:t>5.200 tons/year.</a:t>
            </a:r>
            <a:endParaRPr lang="it-IT" sz="6200" dirty="0" smtClean="0"/>
          </a:p>
          <a:p>
            <a:pPr>
              <a:buNone/>
            </a:pPr>
            <a:endParaRPr lang="en-US" sz="5600" b="1" u="sng" dirty="0" smtClean="0"/>
          </a:p>
          <a:p>
            <a:pPr marL="914400" lvl="1" indent="-514350">
              <a:buNone/>
            </a:pPr>
            <a:endParaRPr lang="it-IT" sz="5600" dirty="0" smtClean="0"/>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endParaRPr lang="it-IT" dirty="0" smtClean="0"/>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endParaRPr lang="sl-SI" dirty="0" smtClean="0"/>
          </a:p>
          <a:p>
            <a:pPr marL="0" lvl="1" indent="0">
              <a:buNone/>
            </a:pPr>
            <a:endParaRPr lang="sl-SI" dirty="0"/>
          </a:p>
          <a:p>
            <a:pPr marL="0" lvl="1" indent="0">
              <a:buNone/>
            </a:pPr>
            <a:endParaRPr lang="sl-SI" dirty="0" smtClean="0"/>
          </a:p>
        </p:txBody>
      </p:sp>
    </p:spTree>
    <p:extLst>
      <p:ext uri="{BB962C8B-B14F-4D97-AF65-F5344CB8AC3E}">
        <p14:creationId xmlns:p14="http://schemas.microsoft.com/office/powerpoint/2010/main" xmlns="" val="2527980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fontScale="92500" lnSpcReduction="20000"/>
          </a:bodyPr>
          <a:lstStyle/>
          <a:p>
            <a:pPr>
              <a:buNone/>
            </a:pPr>
            <a:r>
              <a:rPr lang="en-US" sz="2800" b="1" u="sng" dirty="0" smtClean="0"/>
              <a:t>Hardwoods</a:t>
            </a:r>
            <a:endParaRPr lang="it-IT" sz="2800" dirty="0" smtClean="0"/>
          </a:p>
          <a:p>
            <a:pPr>
              <a:buNone/>
            </a:pPr>
            <a:r>
              <a:rPr lang="en-US" sz="2800" dirty="0" smtClean="0"/>
              <a:t>As regards hardwoods, 12.000 ha of SNP area, also included in zone C, will be involved. </a:t>
            </a:r>
            <a:endParaRPr lang="it-IT" sz="2800" dirty="0" smtClean="0"/>
          </a:p>
          <a:p>
            <a:pPr marL="0" indent="0">
              <a:buNone/>
            </a:pPr>
            <a:r>
              <a:rPr lang="en-US" sz="2800" dirty="0" smtClean="0"/>
              <a:t>More specifically, hardwoods forests can be identified into </a:t>
            </a:r>
            <a:r>
              <a:rPr lang="en-US" sz="2800" b="1" dirty="0" smtClean="0"/>
              <a:t>9.000 ha</a:t>
            </a:r>
            <a:r>
              <a:rPr lang="en-US" sz="2800" dirty="0" smtClean="0"/>
              <a:t> of beech forests and beech forests mixed with other hardwoods. Most of these SNP forests are not included in any Forest Management Plan, therefore, their exploitation is up to the owner (either private or public) who asks Calabria Region for a cut permission. </a:t>
            </a:r>
            <a:endParaRPr lang="it-IT" sz="2800" dirty="0" smtClean="0"/>
          </a:p>
          <a:p>
            <a:pPr>
              <a:buNone/>
            </a:pPr>
            <a:r>
              <a:rPr lang="en-US" sz="2800" u="sng" dirty="0" smtClean="0"/>
              <a:t>Present day scenario </a:t>
            </a:r>
            <a:endParaRPr lang="it-IT" sz="2800" dirty="0" smtClean="0"/>
          </a:p>
          <a:p>
            <a:pPr marL="0" indent="0">
              <a:buNone/>
            </a:pPr>
            <a:r>
              <a:rPr lang="en-US" sz="2800" dirty="0" smtClean="0"/>
              <a:t>From the analysis of data concerning land cover in SNP, it can be argued that the production of biomass for energy purpose, based on hardwood forests. The availability goes down again due to lack of forest management plans, is currently up to around  </a:t>
            </a:r>
            <a:r>
              <a:rPr lang="en-US" sz="2800" b="1" u="sng" dirty="0" smtClean="0"/>
              <a:t>3.035 ton/year</a:t>
            </a:r>
            <a:r>
              <a:rPr lang="en-US" sz="2800" dirty="0" smtClean="0"/>
              <a:t>.</a:t>
            </a:r>
            <a:endParaRPr lang="it-IT" sz="2800" dirty="0" smtClean="0"/>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836712"/>
            <a:ext cx="8229600" cy="4525963"/>
          </a:xfrm>
        </p:spPr>
        <p:txBody>
          <a:bodyPr>
            <a:normAutofit lnSpcReduction="10000"/>
          </a:bodyPr>
          <a:lstStyle/>
          <a:p>
            <a:pPr marL="0" lvl="1" indent="0">
              <a:buNone/>
            </a:pPr>
            <a:r>
              <a:rPr lang="en-GB" dirty="0" smtClean="0"/>
              <a:t>Wood biomass users </a:t>
            </a:r>
          </a:p>
          <a:p>
            <a:pPr marL="355600" lvl="1" indent="3175" algn="just">
              <a:buNone/>
            </a:pPr>
            <a:r>
              <a:rPr lang="it-IT" sz="1900" dirty="0" smtClean="0">
                <a:solidFill>
                  <a:srgbClr val="FF0000"/>
                </a:solidFill>
              </a:rPr>
              <a:t>Gli utilizzatori di combustibili da biomasse (cippato) rimangono principalmente le grandi centrali termoelettriche operanti in provincia di Crotone e Cosenza ed in secondo ordine (legna da ardere e pellet) i nuclei familiari residenti nel territorio del SNP.</a:t>
            </a:r>
          </a:p>
          <a:p>
            <a:pPr marL="355600" lvl="1" indent="3175" algn="just">
              <a:buNone/>
            </a:pPr>
            <a:endParaRPr lang="it-IT" sz="1900" dirty="0" smtClean="0">
              <a:solidFill>
                <a:srgbClr val="FF0000"/>
              </a:solidFill>
            </a:endParaRPr>
          </a:p>
          <a:p>
            <a:pPr marL="0" lvl="1" indent="3175" algn="just">
              <a:buNone/>
            </a:pPr>
            <a:r>
              <a:rPr lang="en-GB" dirty="0" smtClean="0"/>
              <a:t>Environmental and other limitations </a:t>
            </a:r>
          </a:p>
          <a:p>
            <a:pPr marL="355600" lvl="1" indent="3175" algn="just">
              <a:buNone/>
            </a:pPr>
            <a:r>
              <a:rPr lang="it-IT" sz="2100" dirty="0" smtClean="0">
                <a:solidFill>
                  <a:srgbClr val="FF0000"/>
                </a:solidFill>
              </a:rPr>
              <a:t>Gli ostacoli alla produzione di combustibili da biomassa possono essere di diversa natura, alcuni dovuti a problematiche orografiche (pendenza dei versanti), ed altri legati alla viabilità forestale a volte del tutto assente.</a:t>
            </a:r>
          </a:p>
          <a:p>
            <a:pPr marL="355600" lvl="1" indent="3175" algn="just">
              <a:buNone/>
            </a:pPr>
            <a:r>
              <a:rPr lang="it-IT" sz="2100" dirty="0" smtClean="0">
                <a:solidFill>
                  <a:srgbClr val="FF0000"/>
                </a:solidFill>
              </a:rPr>
              <a:t> Inoltre va ricordato le limitazioni legate alle normative vigenti nella Regione Calabria e soprattutto alla natura protezionistica del SNP</a:t>
            </a:r>
            <a:r>
              <a:rPr lang="it-IT" sz="2100" dirty="0" smtClean="0"/>
              <a:t> </a:t>
            </a:r>
          </a:p>
          <a:p>
            <a:pPr marL="355600" lvl="1" indent="3175">
              <a:buNone/>
            </a:pPr>
            <a:endParaRPr lang="sl-SI" dirty="0" smtClean="0"/>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052736"/>
            <a:ext cx="8229600" cy="4968552"/>
          </a:xfrm>
        </p:spPr>
        <p:txBody>
          <a:bodyPr>
            <a:normAutofit fontScale="55000" lnSpcReduction="20000"/>
          </a:bodyPr>
          <a:lstStyle/>
          <a:p>
            <a:pPr>
              <a:buNone/>
            </a:pPr>
            <a:r>
              <a:rPr lang="en-US" dirty="0" smtClean="0"/>
              <a:t>Forest cuts in the Park area are subject to three main regulations:</a:t>
            </a:r>
            <a:endParaRPr lang="it-IT" dirty="0" smtClean="0"/>
          </a:p>
          <a:p>
            <a:pPr lvl="0"/>
            <a:r>
              <a:rPr lang="en-US" b="1" dirty="0" smtClean="0"/>
              <a:t>Calabria Region’s forestry law (L.R: n.45 2012) “Management, protection and </a:t>
            </a:r>
            <a:r>
              <a:rPr lang="en-US" b="1" dirty="0" err="1" smtClean="0"/>
              <a:t>valorisation</a:t>
            </a:r>
            <a:r>
              <a:rPr lang="en-US" b="1" dirty="0" smtClean="0"/>
              <a:t> of the regional forestry heritage”</a:t>
            </a:r>
            <a:endParaRPr lang="it-IT" dirty="0" smtClean="0"/>
          </a:p>
          <a:p>
            <a:pPr marL="0" indent="0" algn="just">
              <a:buNone/>
            </a:pPr>
            <a:r>
              <a:rPr lang="en-US" dirty="0" smtClean="0"/>
              <a:t>laying down general rules and guidelines to improve sustainable forest management designed to preserve the territory and fight against climate change. This law aims at strengthening forestry supply chain starting from the production level in a way that ensures, in the long term, the multi-functionality and diversity of forest resources. This law also says which forestry interventions can be </a:t>
            </a:r>
            <a:r>
              <a:rPr lang="en-US" dirty="0" err="1" smtClean="0"/>
              <a:t>realised</a:t>
            </a:r>
            <a:r>
              <a:rPr lang="en-US" dirty="0" smtClean="0"/>
              <a:t>. </a:t>
            </a:r>
            <a:endParaRPr lang="it-IT" i="1" dirty="0" smtClean="0"/>
          </a:p>
          <a:p>
            <a:pPr>
              <a:buNone/>
            </a:pPr>
            <a:r>
              <a:rPr lang="en-US" dirty="0" smtClean="0"/>
              <a:t> </a:t>
            </a:r>
            <a:endParaRPr lang="it-IT" dirty="0" smtClean="0"/>
          </a:p>
          <a:p>
            <a:pPr lvl="0"/>
            <a:r>
              <a:rPr lang="en-US" b="1" dirty="0" smtClean="0"/>
              <a:t>General Provisions and Forest Police Provision (GPFP) laying down technical and administrative rules for the use of forests.</a:t>
            </a:r>
            <a:endParaRPr lang="it-IT" i="1" dirty="0" smtClean="0"/>
          </a:p>
          <a:p>
            <a:pPr marL="0" indent="0" algn="just">
              <a:buNone/>
            </a:pPr>
            <a:r>
              <a:rPr lang="en-US" dirty="0" smtClean="0"/>
              <a:t>These provisions state that, in order to obtain cut </a:t>
            </a:r>
            <a:r>
              <a:rPr lang="en-US" dirty="0" err="1" smtClean="0"/>
              <a:t>authorisations</a:t>
            </a:r>
            <a:r>
              <a:rPr lang="en-US" dirty="0" smtClean="0"/>
              <a:t>, public and private forest owners have to present a project drafted by a qualified expert. </a:t>
            </a:r>
            <a:r>
              <a:rPr lang="it-IT" dirty="0" smtClean="0"/>
              <a:t>The </a:t>
            </a:r>
            <a:r>
              <a:rPr lang="it-IT" dirty="0" err="1" smtClean="0"/>
              <a:t>following</a:t>
            </a:r>
            <a:r>
              <a:rPr lang="it-IT" dirty="0" smtClean="0"/>
              <a:t> </a:t>
            </a:r>
            <a:r>
              <a:rPr lang="it-IT" dirty="0" err="1" smtClean="0"/>
              <a:t>rules</a:t>
            </a:r>
            <a:r>
              <a:rPr lang="it-IT" dirty="0" smtClean="0"/>
              <a:t> </a:t>
            </a:r>
            <a:r>
              <a:rPr lang="it-IT" dirty="0" err="1" smtClean="0"/>
              <a:t>apply</a:t>
            </a:r>
            <a:r>
              <a:rPr lang="it-IT" dirty="0" smtClean="0"/>
              <a:t>: </a:t>
            </a:r>
            <a:endParaRPr lang="it-IT" dirty="0" smtClean="0"/>
          </a:p>
          <a:p>
            <a:pPr>
              <a:buNone/>
            </a:pPr>
            <a:r>
              <a:rPr lang="it-IT" b="1" dirty="0" err="1" smtClean="0"/>
              <a:t>Coppice</a:t>
            </a:r>
            <a:endParaRPr lang="it-IT" b="1" dirty="0" smtClean="0"/>
          </a:p>
          <a:p>
            <a:pPr marL="0" indent="0" algn="just">
              <a:buNone/>
            </a:pPr>
            <a:r>
              <a:rPr lang="en-US" dirty="0" smtClean="0"/>
              <a:t>Depending on species, the choice of forestry practices have to comply with technical guidelines included in the chapter “Sustainable forest management” of the Regional Forestry Plan.</a:t>
            </a:r>
            <a:endParaRPr lang="it-IT" dirty="0" smtClean="0"/>
          </a:p>
          <a:p>
            <a:pPr marL="0" indent="0" algn="just">
              <a:buNone/>
            </a:pPr>
            <a:r>
              <a:rPr lang="en-US" dirty="0" smtClean="0"/>
              <a:t>The choice of seedlings have to be made according to criteria laid down in art. 43 (coppice of two rotations system) and art. 44 (coppice with standards). </a:t>
            </a:r>
            <a:endParaRPr lang="it-IT" dirty="0" smtClean="0"/>
          </a:p>
          <a:p>
            <a:pPr marL="0" indent="0" algn="just">
              <a:buNone/>
            </a:pPr>
            <a:endParaRPr lang="it-IT" dirty="0" smtClean="0"/>
          </a:p>
          <a:p>
            <a:endParaRPr lang="it-IT" dirty="0"/>
          </a:p>
        </p:txBody>
      </p:sp>
      <p:sp>
        <p:nvSpPr>
          <p:cNvPr id="4" name="Title 1"/>
          <p:cNvSpPr>
            <a:spLocks noGrp="1"/>
          </p:cNvSpPr>
          <p:nvPr>
            <p:ph type="title"/>
          </p:nvPr>
        </p:nvSpPr>
        <p:spPr>
          <a:xfrm>
            <a:off x="971600" y="332656"/>
            <a:ext cx="7677910" cy="787524"/>
          </a:xfrm>
        </p:spPr>
        <p:txBody>
          <a:bodyPr>
            <a:normAutofit/>
          </a:bodyPr>
          <a:lstStyle/>
          <a:p>
            <a:pPr lvl="0" algn="l"/>
            <a:r>
              <a:rPr lang="en-US" sz="2400" b="1" dirty="0" smtClean="0"/>
              <a:t>Legislation and sustainability issues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fontScale="70000" lnSpcReduction="20000"/>
          </a:bodyPr>
          <a:lstStyle/>
          <a:p>
            <a:pPr marL="0" indent="0" algn="just"/>
            <a:r>
              <a:rPr lang="it-IT" sz="2200" b="1" dirty="0" smtClean="0"/>
              <a:t>High </a:t>
            </a:r>
            <a:r>
              <a:rPr lang="it-IT" sz="2200" b="1" dirty="0" err="1" smtClean="0"/>
              <a:t>forest</a:t>
            </a:r>
            <a:endParaRPr lang="it-IT" sz="2200" b="1" dirty="0" smtClean="0"/>
          </a:p>
          <a:p>
            <a:pPr marL="0" indent="0" algn="just">
              <a:buNone/>
            </a:pPr>
            <a:r>
              <a:rPr lang="en-US" sz="2400" dirty="0" smtClean="0"/>
              <a:t>The planned felling quantity is determined according to section IV of the chapter “Sustainable forest management”. The management system has to involve, depending on the forest population and temperament of species, a selective regeneration cut “for small or very small groups” not larger than 200 square </a:t>
            </a:r>
            <a:r>
              <a:rPr lang="en-US" sz="2400" dirty="0" err="1" smtClean="0"/>
              <a:t>metres</a:t>
            </a:r>
            <a:r>
              <a:rPr lang="en-US" sz="2400" dirty="0" smtClean="0"/>
              <a:t>.</a:t>
            </a:r>
            <a:endParaRPr lang="it-IT" sz="2400" dirty="0" smtClean="0"/>
          </a:p>
          <a:p>
            <a:pPr marL="0" indent="0" algn="just">
              <a:buNone/>
            </a:pPr>
            <a:r>
              <a:rPr lang="en-US" sz="2400" dirty="0" err="1" smtClean="0"/>
              <a:t>Thinnings</a:t>
            </a:r>
            <a:r>
              <a:rPr lang="en-US" sz="2400" dirty="0" smtClean="0"/>
              <a:t>, in natural formations have to consist in selection interventions “from below, of low or moderate degree” in relation to population structure, temperament of species and plant health conditions. </a:t>
            </a:r>
          </a:p>
          <a:p>
            <a:pPr lvl="0">
              <a:buNone/>
            </a:pPr>
            <a:endParaRPr lang="it-IT" sz="2400" b="1" dirty="0" smtClean="0"/>
          </a:p>
          <a:p>
            <a:pPr lvl="0">
              <a:buNone/>
            </a:pPr>
            <a:r>
              <a:rPr lang="it-IT" sz="2400" b="1" dirty="0" smtClean="0"/>
              <a:t>SNP </a:t>
            </a:r>
            <a:r>
              <a:rPr lang="it-IT" sz="2400" b="1" dirty="0" smtClean="0"/>
              <a:t>management </a:t>
            </a:r>
            <a:r>
              <a:rPr lang="it-IT" sz="2400" b="1" dirty="0" err="1" smtClean="0"/>
              <a:t>plan</a:t>
            </a:r>
            <a:endParaRPr lang="it-IT" sz="2400" i="1" dirty="0" smtClean="0"/>
          </a:p>
          <a:p>
            <a:r>
              <a:rPr lang="en-US" sz="2400" b="1" dirty="0" smtClean="0"/>
              <a:t>  Art. 23 – Interventions in forests and tree </a:t>
            </a:r>
            <a:r>
              <a:rPr lang="en-US" sz="2400" b="1" dirty="0" smtClean="0"/>
              <a:t>cuts</a:t>
            </a:r>
            <a:endParaRPr lang="it-IT" sz="2400" dirty="0" smtClean="0"/>
          </a:p>
          <a:p>
            <a:r>
              <a:rPr lang="it-IT" sz="2400" b="1" dirty="0" err="1" smtClean="0"/>
              <a:t>Zones</a:t>
            </a:r>
            <a:r>
              <a:rPr lang="it-IT" sz="2400" b="1" dirty="0" smtClean="0"/>
              <a:t> A (</a:t>
            </a:r>
            <a:r>
              <a:rPr lang="it-IT" sz="2400" b="1" dirty="0" err="1" smtClean="0"/>
              <a:t>integral</a:t>
            </a:r>
            <a:r>
              <a:rPr lang="it-IT" sz="2400" b="1" dirty="0" smtClean="0"/>
              <a:t> </a:t>
            </a:r>
            <a:r>
              <a:rPr lang="it-IT" sz="2400" b="1" dirty="0" err="1" smtClean="0"/>
              <a:t>natural</a:t>
            </a:r>
            <a:r>
              <a:rPr lang="it-IT" sz="2400" b="1" dirty="0" smtClean="0"/>
              <a:t> </a:t>
            </a:r>
            <a:r>
              <a:rPr lang="it-IT" sz="2400" b="1" dirty="0" err="1" smtClean="0"/>
              <a:t>reserve</a:t>
            </a:r>
            <a:r>
              <a:rPr lang="it-IT" sz="2400" b="1" dirty="0" smtClean="0"/>
              <a:t>)</a:t>
            </a:r>
          </a:p>
          <a:p>
            <a:pPr>
              <a:buNone/>
            </a:pPr>
            <a:r>
              <a:rPr lang="en-US" sz="2400" dirty="0" smtClean="0"/>
              <a:t>Any </a:t>
            </a:r>
            <a:r>
              <a:rPr lang="en-US" sz="2400" dirty="0" err="1" smtClean="0"/>
              <a:t>sylvicultural</a:t>
            </a:r>
            <a:r>
              <a:rPr lang="en-US" sz="2400" dirty="0" smtClean="0"/>
              <a:t> intervention is forbidden </a:t>
            </a:r>
            <a:endParaRPr lang="it-IT" sz="2400" dirty="0" smtClean="0"/>
          </a:p>
          <a:p>
            <a:r>
              <a:rPr lang="en-US" sz="2400" b="1" dirty="0" smtClean="0"/>
              <a:t>Zones B (oriented general reserve), C (protected areas for traditional uses) and D (areas of economic promotion)</a:t>
            </a:r>
            <a:endParaRPr lang="it-IT" sz="2400" b="1" dirty="0" smtClean="0"/>
          </a:p>
          <a:p>
            <a:pPr marL="0" indent="0">
              <a:buNone/>
            </a:pPr>
            <a:r>
              <a:rPr lang="en-US" sz="2400" dirty="0" err="1" smtClean="0"/>
              <a:t>Sylvicultural</a:t>
            </a:r>
            <a:r>
              <a:rPr lang="en-US" sz="2400" dirty="0" smtClean="0"/>
              <a:t> interventions (forest </a:t>
            </a:r>
            <a:r>
              <a:rPr lang="en-US" sz="2400" dirty="0" err="1" smtClean="0"/>
              <a:t>utilisations</a:t>
            </a:r>
            <a:r>
              <a:rPr lang="en-US" sz="2400" dirty="0" smtClean="0"/>
              <a:t>, </a:t>
            </a:r>
            <a:r>
              <a:rPr lang="en-US" sz="2400" dirty="0" err="1" smtClean="0"/>
              <a:t>thinnings</a:t>
            </a:r>
            <a:r>
              <a:rPr lang="en-US" sz="2400" dirty="0" smtClean="0"/>
              <a:t>, </a:t>
            </a:r>
            <a:r>
              <a:rPr lang="en-US" sz="2400" dirty="0" err="1" smtClean="0"/>
              <a:t>prunings</a:t>
            </a:r>
            <a:r>
              <a:rPr lang="en-US" sz="2400" dirty="0" smtClean="0"/>
              <a:t>, plant health cuts, etc…) must be </a:t>
            </a:r>
            <a:r>
              <a:rPr lang="en-US" sz="2400" dirty="0" err="1" smtClean="0"/>
              <a:t>authorised</a:t>
            </a:r>
            <a:r>
              <a:rPr lang="en-US" sz="2400" dirty="0" smtClean="0"/>
              <a:t> by the Park following explicit request.  </a:t>
            </a:r>
            <a:endParaRPr lang="it-IT" sz="2400" dirty="0" smtClean="0"/>
          </a:p>
          <a:p>
            <a:r>
              <a:rPr lang="it-IT" sz="2400" b="1" dirty="0" err="1" smtClean="0"/>
              <a:t>Zones</a:t>
            </a:r>
            <a:r>
              <a:rPr lang="it-IT" sz="2400" b="1" dirty="0" smtClean="0"/>
              <a:t> B</a:t>
            </a:r>
          </a:p>
          <a:p>
            <a:pPr marL="0" indent="0">
              <a:buNone/>
            </a:pPr>
            <a:r>
              <a:rPr lang="en-US" sz="2400" dirty="0" smtClean="0"/>
              <a:t>In </a:t>
            </a:r>
            <a:r>
              <a:rPr lang="en-US" sz="2400" dirty="0" err="1" smtClean="0"/>
              <a:t>corsican</a:t>
            </a:r>
            <a:r>
              <a:rPr lang="en-US" sz="2400" dirty="0" smtClean="0"/>
              <a:t> pine, beech, oaks and other high forests, forestry </a:t>
            </a:r>
            <a:r>
              <a:rPr lang="en-US" sz="2400" dirty="0" err="1" smtClean="0"/>
              <a:t>utilisations</a:t>
            </a:r>
            <a:r>
              <a:rPr lang="en-US" sz="2400" dirty="0" smtClean="0"/>
              <a:t> are allowed (based on selection cuts) with an </a:t>
            </a:r>
            <a:r>
              <a:rPr lang="en-US" sz="2400" dirty="0" err="1" smtClean="0"/>
              <a:t>utilisation</a:t>
            </a:r>
            <a:r>
              <a:rPr lang="en-US" sz="2400" dirty="0" smtClean="0"/>
              <a:t> rate of 1,5%.</a:t>
            </a:r>
            <a:endParaRPr lang="it-IT" sz="2400" dirty="0" smtClean="0"/>
          </a:p>
          <a:p>
            <a:r>
              <a:rPr lang="it-IT" sz="2400" b="1" dirty="0" err="1" smtClean="0"/>
              <a:t>Zones</a:t>
            </a:r>
            <a:r>
              <a:rPr lang="it-IT" sz="2400" b="1" dirty="0" smtClean="0"/>
              <a:t> </a:t>
            </a:r>
            <a:r>
              <a:rPr lang="it-IT" sz="2400" b="1" dirty="0" smtClean="0"/>
              <a:t>C  </a:t>
            </a:r>
            <a:r>
              <a:rPr lang="it-IT" sz="2400" b="1" dirty="0" smtClean="0"/>
              <a:t>and D</a:t>
            </a:r>
          </a:p>
          <a:p>
            <a:pPr>
              <a:buNone/>
            </a:pPr>
            <a:r>
              <a:rPr lang="en-US" sz="2400" dirty="0" err="1" smtClean="0"/>
              <a:t>Thinnings</a:t>
            </a:r>
            <a:r>
              <a:rPr lang="en-US" sz="2400" dirty="0" smtClean="0"/>
              <a:t> can be made according to GPFPs.</a:t>
            </a:r>
            <a:endParaRPr lang="it-IT" sz="2400" dirty="0" smtClean="0"/>
          </a:p>
          <a:p>
            <a:pPr marL="0" indent="0" algn="just">
              <a:buNone/>
            </a:pPr>
            <a:endParaRPr lang="it-IT" sz="2200" dirty="0" smtClean="0"/>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5040560" cy="792088"/>
          </a:xfrm>
        </p:spPr>
        <p:txBody>
          <a:bodyPr>
            <a:normAutofit/>
          </a:bodyPr>
          <a:lstStyle/>
          <a:p>
            <a:pPr algn="l"/>
            <a:r>
              <a:rPr lang="en-US" dirty="0" smtClean="0"/>
              <a:t>Definition of the </a:t>
            </a:r>
            <a:r>
              <a:rPr lang="en-US" dirty="0" smtClean="0"/>
              <a:t>goal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71221139"/>
              </p:ext>
            </p:extLst>
          </p:nvPr>
        </p:nvGraphicFramePr>
        <p:xfrm>
          <a:off x="1259632" y="908720"/>
          <a:ext cx="663508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07992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Possible impacts</a:t>
            </a:r>
            <a:endParaRPr lang="en-US" dirty="0"/>
          </a:p>
        </p:txBody>
      </p:sp>
      <p:sp>
        <p:nvSpPr>
          <p:cNvPr id="3" name="Content Placeholder 2"/>
          <p:cNvSpPr>
            <a:spLocks noGrp="1"/>
          </p:cNvSpPr>
          <p:nvPr>
            <p:ph idx="1"/>
          </p:nvPr>
        </p:nvSpPr>
        <p:spPr>
          <a:xfrm>
            <a:off x="683568" y="1124744"/>
            <a:ext cx="8229600" cy="4896544"/>
          </a:xfrm>
        </p:spPr>
        <p:txBody>
          <a:bodyPr>
            <a:normAutofit fontScale="40000" lnSpcReduction="20000"/>
          </a:bodyPr>
          <a:lstStyle/>
          <a:p>
            <a:pPr>
              <a:buNone/>
            </a:pPr>
            <a:r>
              <a:rPr lang="en-US" dirty="0" smtClean="0"/>
              <a:t>IMPACT OF BIOEUPARKS PROJECT</a:t>
            </a:r>
            <a:endParaRPr lang="it-IT" dirty="0" smtClean="0"/>
          </a:p>
          <a:p>
            <a:pPr>
              <a:buNone/>
            </a:pPr>
            <a:r>
              <a:rPr lang="en-US" b="1" i="1" dirty="0" smtClean="0"/>
              <a:t> </a:t>
            </a:r>
            <a:r>
              <a:rPr lang="en-US" b="1" i="1" dirty="0" smtClean="0"/>
              <a:t>Social impact</a:t>
            </a:r>
            <a:endParaRPr lang="it-IT" i="1" dirty="0" smtClean="0"/>
          </a:p>
          <a:p>
            <a:pPr marL="0" indent="0" algn="just">
              <a:buNone/>
            </a:pPr>
            <a:r>
              <a:rPr lang="en-US" dirty="0" smtClean="0"/>
              <a:t>During the last years, the massive introduction of natural gas in Calabria determined a sudden and serious loss of energy self-reliance of local communities that had to go through systematic fossil fuel supplies, being exposed to their effects in terms of price volatility.  </a:t>
            </a:r>
            <a:endParaRPr lang="it-IT" dirty="0" smtClean="0"/>
          </a:p>
          <a:p>
            <a:pPr marL="0" indent="0" algn="just">
              <a:buNone/>
            </a:pPr>
            <a:r>
              <a:rPr lang="en-US" dirty="0" smtClean="0"/>
              <a:t>In general, social benefits connected to biomass use refer to improved life standards, lower emissions compared to harmful fossil fuels, job opportunities for locals and sustainable use of woodlands.  </a:t>
            </a:r>
            <a:endParaRPr lang="it-IT" dirty="0" smtClean="0"/>
          </a:p>
          <a:p>
            <a:pPr marL="0" indent="0" algn="just">
              <a:buNone/>
            </a:pPr>
            <a:r>
              <a:rPr lang="en-US" dirty="0" smtClean="0"/>
              <a:t>In this project, the substitution of boilers and the introduction of biomass fuels will allow the </a:t>
            </a:r>
            <a:r>
              <a:rPr lang="en-US" dirty="0" err="1" smtClean="0"/>
              <a:t>Sila</a:t>
            </a:r>
            <a:r>
              <a:rPr lang="en-US" dirty="0" smtClean="0"/>
              <a:t> National Park to play a leading role in the community: the use of local biomass represents and added value for local economy. </a:t>
            </a:r>
            <a:endParaRPr lang="it-IT" dirty="0" smtClean="0"/>
          </a:p>
          <a:p>
            <a:pPr marL="0" indent="0" algn="just">
              <a:buNone/>
            </a:pPr>
            <a:r>
              <a:rPr lang="en-US" dirty="0" smtClean="0"/>
              <a:t>The money needed to buy pellet to fuel boilers will no more be destined to other countries or to oil transnational companies: on the contrary, it will create a virtuous circle for the local community. </a:t>
            </a:r>
            <a:endParaRPr lang="it-IT" dirty="0" smtClean="0"/>
          </a:p>
          <a:p>
            <a:pPr marL="0" indent="0" algn="just">
              <a:buNone/>
            </a:pPr>
            <a:r>
              <a:rPr lang="en-US" dirty="0" smtClean="0"/>
              <a:t>Keeping the money within the local economy will, in turn, help </a:t>
            </a:r>
            <a:r>
              <a:rPr lang="en-US" dirty="0" err="1" smtClean="0"/>
              <a:t>revitalise</a:t>
            </a:r>
            <a:r>
              <a:rPr lang="en-US" dirty="0" smtClean="0"/>
              <a:t> other activities.  </a:t>
            </a:r>
            <a:endParaRPr lang="it-IT" dirty="0" smtClean="0"/>
          </a:p>
          <a:p>
            <a:pPr marL="0" indent="0" algn="just">
              <a:buNone/>
            </a:pPr>
            <a:r>
              <a:rPr lang="en-US" dirty="0" smtClean="0"/>
              <a:t> </a:t>
            </a:r>
            <a:endParaRPr lang="it-IT" dirty="0" smtClean="0"/>
          </a:p>
          <a:p>
            <a:pPr>
              <a:buNone/>
            </a:pPr>
            <a:r>
              <a:rPr lang="en-US" i="1" dirty="0" smtClean="0"/>
              <a:t> </a:t>
            </a:r>
            <a:r>
              <a:rPr lang="en-US" b="1" i="1" dirty="0" smtClean="0"/>
              <a:t> </a:t>
            </a:r>
            <a:r>
              <a:rPr lang="en-US" b="1" i="1" dirty="0" smtClean="0"/>
              <a:t>Environmental Impact</a:t>
            </a:r>
            <a:endParaRPr lang="it-IT" i="1" dirty="0" smtClean="0"/>
          </a:p>
          <a:p>
            <a:pPr marL="0" indent="0" algn="just">
              <a:buNone/>
            </a:pPr>
            <a:r>
              <a:rPr lang="en-US" dirty="0" smtClean="0"/>
              <a:t>Environmental benefits deriving from the use of biomass for energy purpose are widely acknowledged.</a:t>
            </a:r>
            <a:endParaRPr lang="it-IT" dirty="0" smtClean="0"/>
          </a:p>
          <a:p>
            <a:pPr marL="0" indent="0" algn="just">
              <a:buNone/>
            </a:pPr>
            <a:r>
              <a:rPr lang="en-US" dirty="0" smtClean="0"/>
              <a:t>The use of biomass rather than fossil fuels allows to avoid the emission into air and soil of huge amounts of CO2 and other polluting elements. While burning, biomass emits the same amount of CO2 it has accumulated during its life. Moreover, emissions linked to the transportation of biomass to thermal power stations will be avoided. </a:t>
            </a:r>
            <a:endParaRPr lang="it-IT" dirty="0" smtClean="0"/>
          </a:p>
          <a:p>
            <a:pPr marL="0" indent="0" algn="just">
              <a:buNone/>
            </a:pPr>
            <a:r>
              <a:rPr lang="en-US" b="1" i="1" dirty="0" smtClean="0"/>
              <a:t> </a:t>
            </a:r>
          </a:p>
          <a:p>
            <a:pPr marL="0" indent="0" algn="just">
              <a:buNone/>
            </a:pPr>
            <a:r>
              <a:rPr lang="en-US" b="1" i="1" dirty="0" smtClean="0"/>
              <a:t>Economic </a:t>
            </a:r>
            <a:r>
              <a:rPr lang="en-US" b="1" i="1" dirty="0" smtClean="0"/>
              <a:t>Impact</a:t>
            </a:r>
            <a:endParaRPr lang="it-IT" i="1" dirty="0" smtClean="0"/>
          </a:p>
          <a:p>
            <a:pPr marL="0" indent="0" algn="just">
              <a:buNone/>
            </a:pPr>
            <a:r>
              <a:rPr lang="en-US" dirty="0" smtClean="0"/>
              <a:t>The use of biomass, mainly from forestry processing residues, will </a:t>
            </a:r>
            <a:r>
              <a:rPr lang="en-US" dirty="0" err="1" smtClean="0"/>
              <a:t>favour</a:t>
            </a:r>
            <a:r>
              <a:rPr lang="en-US" dirty="0" smtClean="0"/>
              <a:t> the development of a local, forest-based economy where companies and experts may start businesses and create jobs with concrete impact on the territory. The demand of wood for energy purpose stimulates the re-</a:t>
            </a:r>
            <a:r>
              <a:rPr lang="en-US" dirty="0" err="1" smtClean="0"/>
              <a:t>organisation</a:t>
            </a:r>
            <a:r>
              <a:rPr lang="en-US" dirty="0" smtClean="0"/>
              <a:t> and development of the supply chain, involving agriculture and </a:t>
            </a:r>
            <a:r>
              <a:rPr lang="en-US" dirty="0" err="1" smtClean="0"/>
              <a:t>sylviculture</a:t>
            </a:r>
            <a:r>
              <a:rPr lang="en-US" dirty="0" smtClean="0"/>
              <a:t>, wood-processing companies and transport companies and providing them with opportunities for more income or the start of secondary activities.</a:t>
            </a:r>
            <a:endParaRPr lang="it-IT" dirty="0"/>
          </a:p>
        </p:txBody>
      </p:sp>
      <p:sp>
        <p:nvSpPr>
          <p:cNvPr id="4" name="Rectangle 2"/>
          <p:cNvSpPr>
            <a:spLocks noChangeArrowheads="1"/>
          </p:cNvSpPr>
          <p:nvPr/>
        </p:nvSpPr>
        <p:spPr bwMode="auto">
          <a:xfrm>
            <a:off x="683568" y="133620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xmlns="" val="1479809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93204"/>
            <a:ext cx="7200800" cy="787524"/>
          </a:xfrm>
        </p:spPr>
        <p:txBody>
          <a:bodyPr>
            <a:normAutofit/>
          </a:bodyPr>
          <a:lstStyle/>
          <a:p>
            <a:pPr algn="l"/>
            <a:r>
              <a:rPr lang="en-US" sz="2400" dirty="0" smtClean="0"/>
              <a:t>Process of participation and capacity building in the area</a:t>
            </a:r>
            <a:endParaRPr lang="en-US" sz="2400" dirty="0"/>
          </a:p>
        </p:txBody>
      </p:sp>
      <p:sp>
        <p:nvSpPr>
          <p:cNvPr id="3" name="Content Placeholder 2"/>
          <p:cNvSpPr>
            <a:spLocks noGrp="1"/>
          </p:cNvSpPr>
          <p:nvPr>
            <p:ph idx="1"/>
          </p:nvPr>
        </p:nvSpPr>
        <p:spPr>
          <a:xfrm>
            <a:off x="457200" y="908720"/>
            <a:ext cx="8229600" cy="5217443"/>
          </a:xfrm>
        </p:spPr>
        <p:txBody>
          <a:bodyPr>
            <a:normAutofit fontScale="40000" lnSpcReduction="20000"/>
          </a:bodyPr>
          <a:lstStyle/>
          <a:p>
            <a:r>
              <a:rPr lang="de-DE" b="1" dirty="0" err="1" smtClean="0"/>
              <a:t>Stakeholders</a:t>
            </a:r>
            <a:r>
              <a:rPr lang="de-DE" b="1" dirty="0" smtClean="0"/>
              <a:t> </a:t>
            </a:r>
            <a:r>
              <a:rPr lang="de-DE" b="1" dirty="0" err="1" smtClean="0"/>
              <a:t>involvement</a:t>
            </a:r>
            <a:r>
              <a:rPr lang="de-DE" b="1" dirty="0" smtClean="0"/>
              <a:t> </a:t>
            </a:r>
            <a:r>
              <a:rPr lang="de-DE" b="1" dirty="0" err="1" smtClean="0"/>
              <a:t>process</a:t>
            </a:r>
            <a:endParaRPr lang="it-IT" b="1" dirty="0" smtClean="0"/>
          </a:p>
          <a:p>
            <a:r>
              <a:rPr lang="de-DE" b="1" i="1" dirty="0" err="1" smtClean="0"/>
              <a:t>Methodological</a:t>
            </a:r>
            <a:r>
              <a:rPr lang="de-DE" b="1" i="1" dirty="0" smtClean="0"/>
              <a:t> </a:t>
            </a:r>
            <a:r>
              <a:rPr lang="de-DE" b="1" i="1" dirty="0" err="1" smtClean="0"/>
              <a:t>approach</a:t>
            </a:r>
            <a:endParaRPr lang="it-IT" b="1" i="1" dirty="0" smtClean="0"/>
          </a:p>
          <a:p>
            <a:pPr marL="0" indent="0" algn="just">
              <a:buNone/>
            </a:pPr>
            <a:r>
              <a:rPr lang="en-US" dirty="0" smtClean="0"/>
              <a:t>The Local Action Plan for the creation of a biomass supply chain was conceived as a living document, undergoing a process of co-planning with local stakeholders likely to be involved directly or indirectly in the supply chain.  </a:t>
            </a:r>
            <a:endParaRPr lang="it-IT" dirty="0" smtClean="0"/>
          </a:p>
          <a:p>
            <a:pPr marL="0" indent="0" algn="just">
              <a:buNone/>
            </a:pPr>
            <a:r>
              <a:rPr lang="en-US" dirty="0" smtClean="0"/>
              <a:t>The </a:t>
            </a:r>
            <a:r>
              <a:rPr lang="en-US" dirty="0" err="1" smtClean="0"/>
              <a:t>Sila</a:t>
            </a:r>
            <a:r>
              <a:rPr lang="en-US" dirty="0" smtClean="0"/>
              <a:t> National Park has drafted this strategic overview of the plan based on the analysis of the available data and feedbacks from awareness-raising events held between September and November 2013, which local stakeholders (forest owners, forestry companies, transport companies, public authorities) actively took part in. </a:t>
            </a:r>
            <a:endParaRPr lang="it-IT" dirty="0" smtClean="0"/>
          </a:p>
          <a:p>
            <a:pPr marL="0" indent="0" algn="just">
              <a:buNone/>
            </a:pPr>
            <a:r>
              <a:rPr lang="en-US" dirty="0" smtClean="0"/>
              <a:t>During these events, the SNP made the decision of drawing the detailed plan after further discussion that would take place in specific meetings scheduled in February/March 2014, with the goal of starting the supply chain activities in the beginning of April 2014. </a:t>
            </a:r>
            <a:endParaRPr lang="it-IT" dirty="0" smtClean="0"/>
          </a:p>
          <a:p>
            <a:pPr marL="0" indent="0" algn="just">
              <a:buNone/>
            </a:pPr>
            <a:r>
              <a:rPr lang="en-US" dirty="0" smtClean="0"/>
              <a:t>During these specific meetings, some crucial themes were approached: energy and plants, Structural Funds incentives, financial management of the supply chain, forestry and energy certifications. Besides the key-actors of the supply chain, trade associations, professional </a:t>
            </a:r>
            <a:r>
              <a:rPr lang="en-US" dirty="0" err="1" smtClean="0"/>
              <a:t>organisations</a:t>
            </a:r>
            <a:r>
              <a:rPr lang="en-US" dirty="0" smtClean="0"/>
              <a:t>, research institutes, local authorities and representatives of Calabria region were invited.</a:t>
            </a:r>
            <a:endParaRPr lang="it-IT" dirty="0" smtClean="0"/>
          </a:p>
          <a:p>
            <a:pPr marL="0" indent="0" algn="just">
              <a:buNone/>
            </a:pPr>
            <a:r>
              <a:rPr lang="en-US" dirty="0" smtClean="0"/>
              <a:t>The result of this process is the detailed identification of:</a:t>
            </a:r>
            <a:endParaRPr lang="it-IT" dirty="0" smtClean="0"/>
          </a:p>
          <a:p>
            <a:pPr marL="363538" indent="-363538" algn="just">
              <a:buFont typeface="Wingdings" pitchFamily="2" charset="2"/>
              <a:buChar char="v"/>
            </a:pPr>
            <a:r>
              <a:rPr lang="en-US" dirty="0" smtClean="0"/>
              <a:t>companies </a:t>
            </a:r>
            <a:r>
              <a:rPr lang="en-US" dirty="0" smtClean="0"/>
              <a:t>interested in supplying services and products linked to biomass-based heating, with particular reference to the sector of heat/electricity generators linked to district heating systems and solid biomass cogeneration</a:t>
            </a:r>
            <a:r>
              <a:rPr lang="en-US" dirty="0" smtClean="0"/>
              <a:t>;</a:t>
            </a:r>
          </a:p>
          <a:p>
            <a:pPr marL="363538" indent="-363538" algn="just">
              <a:buFont typeface="Wingdings" pitchFamily="2" charset="2"/>
              <a:buChar char="v"/>
            </a:pPr>
            <a:r>
              <a:rPr lang="en-US" dirty="0" smtClean="0"/>
              <a:t>project designers, building companies and owners of buildings (both public and private ones) interested in installing biomass heating systems in buildings under their property or responsibility; </a:t>
            </a:r>
            <a:endParaRPr lang="it-IT" dirty="0" smtClean="0"/>
          </a:p>
          <a:p>
            <a:pPr marL="363538" indent="-363538" algn="just">
              <a:buFont typeface="Wingdings" pitchFamily="2" charset="2"/>
              <a:buChar char="v"/>
            </a:pPr>
            <a:r>
              <a:rPr lang="en-US" dirty="0" smtClean="0"/>
              <a:t>economic </a:t>
            </a:r>
            <a:r>
              <a:rPr lang="en-US" dirty="0" smtClean="0"/>
              <a:t>actors interested in developing cooperation in the sector of biomass heating, including </a:t>
            </a:r>
            <a:r>
              <a:rPr lang="en-US" dirty="0" err="1" smtClean="0"/>
              <a:t>biofuel</a:t>
            </a:r>
            <a:r>
              <a:rPr lang="en-US" dirty="0" smtClean="0"/>
              <a:t> supply chain.</a:t>
            </a:r>
            <a:endParaRPr lang="it-IT" dirty="0" smtClean="0"/>
          </a:p>
          <a:p>
            <a:pPr marL="0" indent="0" algn="just">
              <a:buNone/>
            </a:pPr>
            <a:endParaRPr lang="it-IT" dirty="0" smtClean="0"/>
          </a:p>
          <a:p>
            <a:pPr marL="0" indent="0" algn="just">
              <a:buNone/>
            </a:pPr>
            <a:r>
              <a:rPr lang="en-US" dirty="0" smtClean="0"/>
              <a:t>The final goal of this participation process is to identify forms of cooperation, under the direction of SNP, between one or more fuel suppliers and final users, in order to ensure, for each plant, a stable supply in terms of quantity, quality and cost. </a:t>
            </a:r>
            <a:endParaRPr lang="it-IT" dirty="0" smtClean="0"/>
          </a:p>
          <a:p>
            <a:pPr marL="0" indent="0" algn="just">
              <a:buNone/>
            </a:pPr>
            <a:r>
              <a:rPr lang="en-US" dirty="0" smtClean="0"/>
              <a:t>The SNP’ supervision will ensure the environmental sustainability and the environment-friendly nature of all processes.</a:t>
            </a:r>
            <a:endParaRPr lang="it-IT" dirty="0"/>
          </a:p>
        </p:txBody>
      </p:sp>
    </p:spTree>
    <p:extLst>
      <p:ext uri="{BB962C8B-B14F-4D97-AF65-F5344CB8AC3E}">
        <p14:creationId xmlns:p14="http://schemas.microsoft.com/office/powerpoint/2010/main" xmlns="" val="79589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840760" cy="648072"/>
          </a:xfrm>
        </p:spPr>
        <p:txBody>
          <a:bodyPr>
            <a:normAutofit fontScale="90000"/>
          </a:bodyPr>
          <a:lstStyle/>
          <a:p>
            <a:pPr algn="l"/>
            <a:r>
              <a:rPr lang="en-US" dirty="0" smtClean="0"/>
              <a:t>Work</a:t>
            </a:r>
            <a:r>
              <a:rPr lang="sl-SI" dirty="0" smtClean="0"/>
              <a:t> </a:t>
            </a:r>
            <a:r>
              <a:rPr lang="sl-SI" dirty="0" smtClean="0"/>
              <a:t>done</a:t>
            </a:r>
            <a:r>
              <a:rPr lang="it-IT" dirty="0" smtClean="0"/>
              <a:t> </a:t>
            </a:r>
            <a:r>
              <a:rPr lang="it-IT" dirty="0" err="1" smtClean="0"/>
              <a:t>activation</a:t>
            </a:r>
            <a:r>
              <a:rPr lang="it-IT" baseline="0" dirty="0" smtClean="0"/>
              <a:t> </a:t>
            </a:r>
            <a:r>
              <a:rPr lang="it-IT" baseline="0" dirty="0" err="1" smtClean="0"/>
              <a:t>supply</a:t>
            </a:r>
            <a:r>
              <a:rPr lang="it-IT" baseline="0" dirty="0" smtClean="0"/>
              <a:t> </a:t>
            </a:r>
            <a:r>
              <a:rPr lang="it-IT" baseline="0" dirty="0" err="1" smtClean="0"/>
              <a:t>chain</a:t>
            </a:r>
            <a:r>
              <a:rPr lang="it-IT" baseline="0" dirty="0" smtClean="0"/>
              <a:t> </a:t>
            </a:r>
            <a:endParaRPr lang="sl-SI" dirty="0"/>
          </a:p>
        </p:txBody>
      </p:sp>
      <p:sp>
        <p:nvSpPr>
          <p:cNvPr id="3" name="Content Placeholder 2"/>
          <p:cNvSpPr>
            <a:spLocks noGrp="1"/>
          </p:cNvSpPr>
          <p:nvPr>
            <p:ph idx="1"/>
          </p:nvPr>
        </p:nvSpPr>
        <p:spPr>
          <a:xfrm>
            <a:off x="395536" y="1052736"/>
            <a:ext cx="8229600" cy="4525963"/>
          </a:xfrm>
        </p:spPr>
        <p:txBody>
          <a:bodyPr>
            <a:normAutofit fontScale="62500" lnSpcReduction="20000"/>
          </a:bodyPr>
          <a:lstStyle/>
          <a:p>
            <a:pPr marL="0" indent="0" algn="just">
              <a:buNone/>
            </a:pPr>
            <a:r>
              <a:rPr lang="en-US" dirty="0" smtClean="0"/>
              <a:t>The sector of forest biomass for energy purpose has rapidly developed over the last years, in Calabria too. This development is related to the most recent policies in the energy field that, on the one hand, caused an increase of fossil fuels prices and, on the other hand, provided regulations and incentives for the exploitation of renewable sources of energy. Indeed, the largest part of wood extracted from </a:t>
            </a:r>
            <a:r>
              <a:rPr lang="en-US" dirty="0" err="1" smtClean="0"/>
              <a:t>Sila</a:t>
            </a:r>
            <a:r>
              <a:rPr lang="en-US" dirty="0" smtClean="0"/>
              <a:t> National Park (SNP) is currently used by thermal power plants in Crotone and Cosenza provinces</a:t>
            </a:r>
            <a:r>
              <a:rPr lang="en-US" dirty="0" smtClean="0"/>
              <a:t>.</a:t>
            </a:r>
          </a:p>
          <a:p>
            <a:pPr marL="0" indent="0">
              <a:buNone/>
            </a:pPr>
            <a:r>
              <a:rPr lang="en-US" dirty="0" smtClean="0"/>
              <a:t>Thus, thanks to the </a:t>
            </a:r>
            <a:r>
              <a:rPr lang="en-US" dirty="0" err="1" smtClean="0"/>
              <a:t>Bioeuparks</a:t>
            </a:r>
            <a:r>
              <a:rPr lang="en-US" dirty="0" smtClean="0"/>
              <a:t> project, a new approach to forest biomass exploitation within the Park area has been adopted. This approach is based on principles of environmental and social responsibility that include using biomass to supply small and very small-sized plants, as close as possible to the production area, looking to create a sustainable and socially accepted model. </a:t>
            </a:r>
            <a:endParaRPr lang="it-IT" dirty="0" smtClean="0"/>
          </a:p>
          <a:p>
            <a:pPr marL="0" indent="0">
              <a:buNone/>
            </a:pPr>
            <a:r>
              <a:rPr lang="en-US" dirty="0" smtClean="0"/>
              <a:t>To </a:t>
            </a:r>
            <a:r>
              <a:rPr lang="en-US" dirty="0" err="1" smtClean="0"/>
              <a:t>favour</a:t>
            </a:r>
            <a:r>
              <a:rPr lang="en-US" dirty="0" smtClean="0"/>
              <a:t> this process, during the start-up phase of the supply chain the SNP authority has played the role of final user of the biomass produced in the Park area or within 50 km distance from its borders. The supply chain was started by publishing a tender for the supply of pellet by local producers. </a:t>
            </a:r>
            <a:endParaRPr lang="it-IT" dirty="0" smtClean="0"/>
          </a:p>
          <a:p>
            <a:pPr marL="0" indent="0" algn="just">
              <a:buNone/>
            </a:pPr>
            <a:endParaRPr lang="it-IT" dirty="0" smtClean="0"/>
          </a:p>
          <a:p>
            <a:pPr>
              <a:buNone/>
            </a:pPr>
            <a:endParaRPr lang="en-US" dirty="0"/>
          </a:p>
        </p:txBody>
      </p:sp>
    </p:spTree>
    <p:extLst>
      <p:ext uri="{BB962C8B-B14F-4D97-AF65-F5344CB8AC3E}">
        <p14:creationId xmlns:p14="http://schemas.microsoft.com/office/powerpoint/2010/main" xmlns="" val="9737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l-SI" dirty="0" smtClean="0"/>
              <a:t>Table </a:t>
            </a:r>
            <a:r>
              <a:rPr lang="sl-SI" dirty="0" err="1" smtClean="0"/>
              <a:t>of</a:t>
            </a:r>
            <a:r>
              <a:rPr lang="sl-SI" dirty="0" smtClean="0"/>
              <a:t> </a:t>
            </a:r>
            <a:r>
              <a:rPr lang="sl-SI" dirty="0" err="1" smtClean="0"/>
              <a:t>content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79613350"/>
              </p:ext>
            </p:extLst>
          </p:nvPr>
        </p:nvGraphicFramePr>
        <p:xfrm>
          <a:off x="395536" y="1336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79943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fontScale="85000" lnSpcReduction="20000"/>
          </a:bodyPr>
          <a:lstStyle/>
          <a:p>
            <a:pPr marL="0" indent="0" algn="just">
              <a:buNone/>
            </a:pPr>
            <a:r>
              <a:rPr lang="en-US" dirty="0" smtClean="0"/>
              <a:t>The process of building the supply chain started with the involvement of territorial stakeholders to </a:t>
            </a:r>
            <a:r>
              <a:rPr lang="en-US" dirty="0" err="1" smtClean="0"/>
              <a:t>analyse</a:t>
            </a:r>
            <a:r>
              <a:rPr lang="en-US" dirty="0" smtClean="0"/>
              <a:t> the present-day biomass market situation and the feasibility of a short supply chain based on environmental, social and economic sustainability.</a:t>
            </a:r>
            <a:endParaRPr lang="it-IT" dirty="0" smtClean="0"/>
          </a:p>
          <a:p>
            <a:pPr marL="0" indent="0" algn="just">
              <a:buNone/>
            </a:pPr>
            <a:r>
              <a:rPr lang="en-US" dirty="0" smtClean="0"/>
              <a:t>During numerous public meetings and roundtables, it emerged that biomass produced in the Park area is entirely absorbed by thermal power plants of Crotone and Cosenza provinces.  </a:t>
            </a:r>
            <a:endParaRPr lang="it-IT" dirty="0" smtClean="0"/>
          </a:p>
          <a:p>
            <a:pPr marL="0" indent="0" algn="just">
              <a:buNone/>
            </a:pPr>
            <a:r>
              <a:rPr lang="en-US" dirty="0" smtClean="0"/>
              <a:t>The Park has therefore started a process to elaborate and share with stakeholders a different approach to forest resources management whose pillars are the short supply chain, environmental and social sustainability and the promotion of local scale energy districts</a:t>
            </a:r>
            <a:r>
              <a:rPr lang="en-US" smtClean="0"/>
              <a:t>. </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hema supply chain.JPG"/>
          <p:cNvPicPr>
            <a:picLocks noGrp="1" noChangeAspect="1"/>
          </p:cNvPicPr>
          <p:nvPr>
            <p:ph idx="1"/>
          </p:nvPr>
        </p:nvPicPr>
        <p:blipFill>
          <a:blip r:embed="rId2" cstate="print"/>
          <a:stretch>
            <a:fillRect/>
          </a:stretch>
        </p:blipFill>
        <p:spPr>
          <a:xfrm>
            <a:off x="1562462" y="764704"/>
            <a:ext cx="5981652" cy="5328592"/>
          </a:xfrm>
        </p:spPr>
      </p:pic>
      <p:sp>
        <p:nvSpPr>
          <p:cNvPr id="6" name="Titolo 5"/>
          <p:cNvSpPr>
            <a:spLocks noGrp="1"/>
          </p:cNvSpPr>
          <p:nvPr>
            <p:ph type="title"/>
          </p:nvPr>
        </p:nvSpPr>
        <p:spPr>
          <a:xfrm>
            <a:off x="2051720" y="260648"/>
            <a:ext cx="5184576" cy="603448"/>
          </a:xfrm>
        </p:spPr>
        <p:txBody>
          <a:bodyPr>
            <a:normAutofit/>
          </a:bodyPr>
          <a:lstStyle/>
          <a:p>
            <a:r>
              <a:rPr lang="it-IT" sz="2400" dirty="0" smtClean="0"/>
              <a:t>Sila </a:t>
            </a:r>
            <a:r>
              <a:rPr lang="it-IT" sz="2400" dirty="0" err="1" smtClean="0"/>
              <a:t>park</a:t>
            </a:r>
            <a:r>
              <a:rPr lang="it-IT" sz="2400" dirty="0" smtClean="0"/>
              <a:t> </a:t>
            </a:r>
            <a:r>
              <a:rPr lang="it-IT" sz="2400" dirty="0" err="1" smtClean="0"/>
              <a:t>supply</a:t>
            </a:r>
            <a:r>
              <a:rPr lang="it-IT" sz="2400" dirty="0" smtClean="0"/>
              <a:t> </a:t>
            </a:r>
            <a:r>
              <a:rPr lang="it-IT" sz="2400" dirty="0" err="1" smtClean="0"/>
              <a:t>chain</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4430" y="193204"/>
            <a:ext cx="4933834" cy="931540"/>
          </a:xfrm>
        </p:spPr>
        <p:txBody>
          <a:bodyPr>
            <a:normAutofit/>
          </a:bodyPr>
          <a:lstStyle/>
          <a:p>
            <a:r>
              <a:rPr lang="it-IT" sz="2800" dirty="0" smtClean="0"/>
              <a:t>Energy production </a:t>
            </a:r>
            <a:endParaRPr lang="it-IT" sz="2800" dirty="0"/>
          </a:p>
        </p:txBody>
      </p:sp>
      <p:sp>
        <p:nvSpPr>
          <p:cNvPr id="3" name="Segnaposto contenuto 2"/>
          <p:cNvSpPr>
            <a:spLocks noGrp="1"/>
          </p:cNvSpPr>
          <p:nvPr>
            <p:ph idx="1"/>
          </p:nvPr>
        </p:nvSpPr>
        <p:spPr>
          <a:xfrm>
            <a:off x="457200" y="980728"/>
            <a:ext cx="8229600" cy="5145435"/>
          </a:xfrm>
        </p:spPr>
        <p:txBody>
          <a:bodyPr>
            <a:normAutofit fontScale="55000" lnSpcReduction="20000"/>
          </a:bodyPr>
          <a:lstStyle/>
          <a:p>
            <a:r>
              <a:rPr lang="de-DE" b="1" u="sng" dirty="0" smtClean="0"/>
              <a:t>ENERGY PRODUCTION</a:t>
            </a:r>
            <a:endParaRPr lang="it-IT" b="1" i="1" dirty="0" smtClean="0"/>
          </a:p>
          <a:p>
            <a:pPr marL="0" indent="0" algn="just">
              <a:buNone/>
            </a:pPr>
            <a:r>
              <a:rPr lang="en-US" dirty="0" smtClean="0"/>
              <a:t>The production of electricity and thermal energy is </a:t>
            </a:r>
            <a:r>
              <a:rPr lang="en-US" dirty="0" err="1" smtClean="0"/>
              <a:t>realised</a:t>
            </a:r>
            <a:r>
              <a:rPr lang="en-US" dirty="0" smtClean="0"/>
              <a:t> through thermal machinery fired with wooden fuel (chips, pellet, etc…) that may have different functioning and different performances in terms of efficiency. </a:t>
            </a:r>
            <a:endParaRPr lang="it-IT" dirty="0" smtClean="0"/>
          </a:p>
          <a:p>
            <a:pPr marL="0" indent="0" algn="just">
              <a:buNone/>
            </a:pPr>
            <a:r>
              <a:rPr lang="en-US" dirty="0" smtClean="0"/>
              <a:t>The figures concerning potential energy production, depending on the potential conifer and hardwood biomass supply described in the previous paragraphs, are showed in the table below. As the table points out, there is currently no production of thermal energy. Indeed, no district heating system using the thermal energy produced by plants within a range of 50 km distance from the SNP territory exists up to this day. </a:t>
            </a:r>
            <a:endParaRPr lang="it-IT" dirty="0" smtClean="0"/>
          </a:p>
          <a:p>
            <a:pPr marL="0" indent="0" algn="just">
              <a:buNone/>
            </a:pPr>
            <a:endParaRPr lang="en-US" dirty="0" smtClean="0"/>
          </a:p>
          <a:p>
            <a:pPr marL="0" indent="0" algn="just">
              <a:buNone/>
            </a:pPr>
            <a:r>
              <a:rPr lang="en-US" dirty="0" smtClean="0"/>
              <a:t>As </a:t>
            </a:r>
            <a:r>
              <a:rPr lang="en-US" dirty="0" smtClean="0"/>
              <a:t>regards the planned stations, the ones located in the Park seat and in Longobucco, technical specifications are described below:</a:t>
            </a:r>
            <a:endParaRPr lang="it-IT" dirty="0" smtClean="0"/>
          </a:p>
          <a:p>
            <a:pPr marL="0" indent="0" algn="just">
              <a:buNone/>
            </a:pPr>
            <a:r>
              <a:rPr lang="en-US" dirty="0" smtClean="0"/>
              <a:t> </a:t>
            </a:r>
            <a:endParaRPr lang="it-IT" dirty="0" smtClean="0"/>
          </a:p>
          <a:p>
            <a:pPr marL="0" lvl="0" indent="0" algn="just">
              <a:buNone/>
            </a:pPr>
            <a:r>
              <a:rPr lang="it-IT" b="1" dirty="0" err="1" smtClean="0"/>
              <a:t>Technical</a:t>
            </a:r>
            <a:r>
              <a:rPr lang="it-IT" b="1" dirty="0" smtClean="0"/>
              <a:t> </a:t>
            </a:r>
            <a:r>
              <a:rPr lang="it-IT" b="1" dirty="0" err="1" smtClean="0"/>
              <a:t>specifications</a:t>
            </a:r>
            <a:r>
              <a:rPr lang="it-IT" b="1" dirty="0" smtClean="0"/>
              <a:t>  - SNP </a:t>
            </a:r>
            <a:r>
              <a:rPr lang="it-IT" b="1" dirty="0" err="1" smtClean="0"/>
              <a:t>seat</a:t>
            </a:r>
            <a:r>
              <a:rPr lang="it-IT" b="1" dirty="0" smtClean="0"/>
              <a:t> station</a:t>
            </a:r>
          </a:p>
          <a:p>
            <a:pPr marL="0" indent="0" algn="just">
              <a:buNone/>
            </a:pPr>
            <a:r>
              <a:rPr lang="en-US" dirty="0" smtClean="0"/>
              <a:t>The boiler the Park is going to start will represent an effective alternative to traditional boilers fed with gas or liquid fuels (methane, LPG, gasoline), thanks to its cheap management due to the low market price of fuel. The boiler will be able to burn various kinds of solid, middle-sized fuel, such as wooden chips, sawdust, pine nut and almond shells, pellet, olive </a:t>
            </a:r>
            <a:r>
              <a:rPr lang="en-US" dirty="0" err="1" smtClean="0"/>
              <a:t>pomace</a:t>
            </a:r>
            <a:r>
              <a:rPr lang="en-US" dirty="0" smtClean="0"/>
              <a:t>,</a:t>
            </a:r>
            <a:r>
              <a:rPr lang="en-US" baseline="0" dirty="0" smtClean="0"/>
              <a:t> etc.</a:t>
            </a:r>
            <a:endParaRPr lang="en-US" dirty="0" smtClean="0"/>
          </a:p>
          <a:p>
            <a:pPr marL="0" indent="0" algn="just">
              <a:buNone/>
            </a:pP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0" indent="0" algn="just">
              <a:buNone/>
            </a:pPr>
            <a:r>
              <a:rPr lang="it-IT" dirty="0" err="1" smtClean="0"/>
              <a:t>Besides</a:t>
            </a:r>
            <a:r>
              <a:rPr lang="it-IT" dirty="0" smtClean="0"/>
              <a:t> the boiler </a:t>
            </a:r>
            <a:r>
              <a:rPr lang="it-IT" dirty="0" err="1" smtClean="0"/>
              <a:t>located</a:t>
            </a:r>
            <a:r>
              <a:rPr lang="it-IT" dirty="0" smtClean="0"/>
              <a:t> in the SNP </a:t>
            </a:r>
            <a:r>
              <a:rPr lang="it-IT" dirty="0" err="1" smtClean="0"/>
              <a:t>headquarters</a:t>
            </a:r>
            <a:r>
              <a:rPr lang="it-IT" dirty="0" smtClean="0"/>
              <a:t>, some </a:t>
            </a:r>
            <a:r>
              <a:rPr lang="it-IT" dirty="0" err="1" smtClean="0"/>
              <a:t>boilers</a:t>
            </a:r>
            <a:r>
              <a:rPr lang="it-IT" dirty="0" smtClean="0"/>
              <a:t> </a:t>
            </a:r>
            <a:r>
              <a:rPr lang="it-IT" dirty="0" err="1" smtClean="0"/>
              <a:t>for</a:t>
            </a:r>
            <a:r>
              <a:rPr lang="it-IT" dirty="0" smtClean="0"/>
              <a:t> the </a:t>
            </a:r>
            <a:r>
              <a:rPr lang="it-IT" dirty="0" err="1" smtClean="0"/>
              <a:t>heating</a:t>
            </a:r>
            <a:r>
              <a:rPr lang="it-IT" dirty="0" smtClean="0"/>
              <a:t> </a:t>
            </a:r>
            <a:r>
              <a:rPr lang="it-IT" dirty="0" err="1" smtClean="0"/>
              <a:t>of</a:t>
            </a:r>
            <a:r>
              <a:rPr lang="it-IT" dirty="0" smtClean="0"/>
              <a:t> </a:t>
            </a:r>
            <a:r>
              <a:rPr lang="it-IT" dirty="0" err="1" smtClean="0"/>
              <a:t>other</a:t>
            </a:r>
            <a:r>
              <a:rPr lang="it-IT" dirty="0" smtClean="0"/>
              <a:t> </a:t>
            </a:r>
            <a:r>
              <a:rPr lang="it-IT" dirty="0" err="1" smtClean="0"/>
              <a:t>buildings</a:t>
            </a:r>
            <a:r>
              <a:rPr lang="it-IT" dirty="0" smtClean="0"/>
              <a:t> (</a:t>
            </a:r>
            <a:r>
              <a:rPr lang="it-IT" dirty="0" err="1" smtClean="0"/>
              <a:t>all</a:t>
            </a:r>
            <a:r>
              <a:rPr lang="it-IT" dirty="0" smtClean="0"/>
              <a:t> </a:t>
            </a:r>
            <a:r>
              <a:rPr lang="it-IT" dirty="0" err="1" smtClean="0"/>
              <a:t>of</a:t>
            </a:r>
            <a:r>
              <a:rPr lang="it-IT" dirty="0" smtClean="0"/>
              <a:t> </a:t>
            </a:r>
            <a:r>
              <a:rPr lang="it-IT" dirty="0" err="1" smtClean="0"/>
              <a:t>them</a:t>
            </a:r>
            <a:r>
              <a:rPr lang="it-IT" dirty="0" smtClean="0"/>
              <a:t> </a:t>
            </a:r>
            <a:r>
              <a:rPr lang="it-IT" dirty="0" err="1" smtClean="0"/>
              <a:t>run</a:t>
            </a:r>
            <a:r>
              <a:rPr lang="it-IT" dirty="0" smtClean="0"/>
              <a:t> </a:t>
            </a:r>
            <a:r>
              <a:rPr lang="it-IT" dirty="0" err="1" smtClean="0"/>
              <a:t>by</a:t>
            </a:r>
            <a:r>
              <a:rPr lang="it-IT" dirty="0" smtClean="0"/>
              <a:t> the Park) </a:t>
            </a:r>
            <a:r>
              <a:rPr lang="it-IT" dirty="0" err="1" smtClean="0"/>
              <a:t>will</a:t>
            </a:r>
            <a:r>
              <a:rPr lang="it-IT" dirty="0" smtClean="0"/>
              <a:t> </a:t>
            </a:r>
            <a:r>
              <a:rPr lang="it-IT" dirty="0" err="1" smtClean="0"/>
              <a:t>be</a:t>
            </a:r>
            <a:r>
              <a:rPr lang="it-IT" dirty="0" smtClean="0"/>
              <a:t> </a:t>
            </a:r>
            <a:r>
              <a:rPr lang="it-IT" dirty="0" err="1" smtClean="0"/>
              <a:t>operated</a:t>
            </a:r>
            <a:r>
              <a:rPr lang="it-IT" dirty="0" smtClean="0"/>
              <a:t> </a:t>
            </a:r>
            <a:r>
              <a:rPr lang="it-IT" dirty="0" err="1" smtClean="0"/>
              <a:t>during</a:t>
            </a:r>
            <a:r>
              <a:rPr lang="it-IT" dirty="0" smtClean="0"/>
              <a:t> </a:t>
            </a:r>
            <a:r>
              <a:rPr lang="it-IT" dirty="0" err="1" smtClean="0"/>
              <a:t>this</a:t>
            </a:r>
            <a:r>
              <a:rPr lang="it-IT" dirty="0" smtClean="0"/>
              <a:t> </a:t>
            </a:r>
            <a:r>
              <a:rPr lang="it-IT" dirty="0" err="1" smtClean="0"/>
              <a:t>year</a:t>
            </a:r>
            <a:r>
              <a:rPr lang="it-IT" dirty="0" smtClean="0"/>
              <a:t>. In </a:t>
            </a:r>
            <a:r>
              <a:rPr lang="it-IT" dirty="0" err="1" smtClean="0"/>
              <a:t>particular</a:t>
            </a:r>
            <a:r>
              <a:rPr lang="it-IT" dirty="0" smtClean="0"/>
              <a:t>: </a:t>
            </a:r>
            <a:endParaRPr lang="it-IT" dirty="0" smtClean="0"/>
          </a:p>
          <a:p>
            <a:pPr marL="0" indent="0" algn="just">
              <a:buNone/>
            </a:pPr>
            <a:endParaRPr lang="it-IT" dirty="0" smtClean="0"/>
          </a:p>
          <a:p>
            <a:pPr marL="0" indent="0" algn="just">
              <a:buNone/>
            </a:pPr>
            <a:endParaRPr lang="it-IT" dirty="0" smtClean="0"/>
          </a:p>
          <a:p>
            <a:pPr marL="0" indent="0" algn="just">
              <a:buNone/>
            </a:pPr>
            <a:endParaRPr lang="it-IT" dirty="0" smtClean="0"/>
          </a:p>
          <a:p>
            <a:pPr marL="0" indent="0" algn="just">
              <a:buNone/>
            </a:pPr>
            <a:endParaRPr lang="it-IT" dirty="0" smtClean="0"/>
          </a:p>
          <a:p>
            <a:pPr marL="0" indent="0" algn="just">
              <a:buNone/>
            </a:pPr>
            <a:endParaRPr lang="it-IT" dirty="0" smtClean="0"/>
          </a:p>
          <a:p>
            <a:pPr marL="0" indent="0" algn="just">
              <a:buNone/>
            </a:pPr>
            <a:r>
              <a:rPr lang="it-IT" dirty="0" smtClean="0"/>
              <a:t> </a:t>
            </a:r>
          </a:p>
          <a:p>
            <a:pPr marL="0" indent="0" algn="just">
              <a:buNone/>
            </a:pPr>
            <a:endParaRPr lang="it-IT" dirty="0" smtClean="0"/>
          </a:p>
          <a:p>
            <a:pPr marL="0" indent="0" algn="just">
              <a:buNone/>
            </a:pPr>
            <a:r>
              <a:rPr lang="it-IT" dirty="0" smtClean="0"/>
              <a:t>Due </a:t>
            </a:r>
            <a:r>
              <a:rPr lang="it-IT" dirty="0" err="1" smtClean="0"/>
              <a:t>to</a:t>
            </a:r>
            <a:r>
              <a:rPr lang="it-IT" dirty="0" smtClean="0"/>
              <a:t> </a:t>
            </a:r>
            <a:r>
              <a:rPr lang="it-IT" dirty="0" err="1" smtClean="0"/>
              <a:t>logistic</a:t>
            </a:r>
            <a:r>
              <a:rPr lang="it-IT" dirty="0" smtClean="0"/>
              <a:t> </a:t>
            </a:r>
            <a:r>
              <a:rPr lang="it-IT" dirty="0" err="1" smtClean="0"/>
              <a:t>problems</a:t>
            </a:r>
            <a:r>
              <a:rPr lang="it-IT" dirty="0" smtClean="0"/>
              <a:t>, </a:t>
            </a:r>
            <a:r>
              <a:rPr lang="it-IT" dirty="0" err="1" smtClean="0"/>
              <a:t>that</a:t>
            </a:r>
            <a:r>
              <a:rPr lang="it-IT" dirty="0" smtClean="0"/>
              <a:t> </a:t>
            </a:r>
            <a:r>
              <a:rPr lang="it-IT" dirty="0" err="1" smtClean="0"/>
              <a:t>is</a:t>
            </a:r>
            <a:r>
              <a:rPr lang="it-IT" dirty="0" smtClean="0"/>
              <a:t>, </a:t>
            </a:r>
            <a:r>
              <a:rPr lang="it-IT" dirty="0" err="1" smtClean="0"/>
              <a:t>because</a:t>
            </a:r>
            <a:r>
              <a:rPr lang="it-IT" dirty="0" smtClean="0"/>
              <a:t> </a:t>
            </a:r>
            <a:r>
              <a:rPr lang="it-IT" dirty="0" err="1" smtClean="0"/>
              <a:t>it</a:t>
            </a:r>
            <a:r>
              <a:rPr lang="it-IT" dirty="0" smtClean="0"/>
              <a:t> </a:t>
            </a:r>
            <a:r>
              <a:rPr lang="it-IT" dirty="0" err="1" smtClean="0"/>
              <a:t>is</a:t>
            </a:r>
            <a:r>
              <a:rPr lang="it-IT" dirty="0" smtClean="0"/>
              <a:t> </a:t>
            </a:r>
            <a:r>
              <a:rPr lang="it-IT" dirty="0" err="1" smtClean="0"/>
              <a:t>not</a:t>
            </a:r>
            <a:r>
              <a:rPr lang="it-IT" dirty="0" smtClean="0"/>
              <a:t> </a:t>
            </a:r>
            <a:r>
              <a:rPr lang="it-IT" dirty="0" err="1" smtClean="0"/>
              <a:t>possible</a:t>
            </a:r>
            <a:r>
              <a:rPr lang="it-IT" dirty="0" smtClean="0"/>
              <a:t> </a:t>
            </a:r>
            <a:r>
              <a:rPr lang="it-IT" dirty="0" err="1" smtClean="0"/>
              <a:t>to</a:t>
            </a:r>
            <a:r>
              <a:rPr lang="it-IT" dirty="0" smtClean="0"/>
              <a:t> </a:t>
            </a:r>
            <a:r>
              <a:rPr lang="it-IT" dirty="0" err="1" smtClean="0"/>
              <a:t>store</a:t>
            </a:r>
            <a:r>
              <a:rPr lang="it-IT" dirty="0" smtClean="0"/>
              <a:t> a </a:t>
            </a:r>
            <a:r>
              <a:rPr lang="it-IT" dirty="0" err="1" smtClean="0"/>
              <a:t>sufficient</a:t>
            </a:r>
            <a:r>
              <a:rPr lang="it-IT" dirty="0" smtClean="0"/>
              <a:t> </a:t>
            </a:r>
            <a:r>
              <a:rPr lang="it-IT" dirty="0" err="1" smtClean="0"/>
              <a:t>quantity</a:t>
            </a:r>
            <a:r>
              <a:rPr lang="it-IT" dirty="0" smtClean="0"/>
              <a:t> </a:t>
            </a:r>
            <a:r>
              <a:rPr lang="it-IT" dirty="0" err="1" smtClean="0"/>
              <a:t>of</a:t>
            </a:r>
            <a:r>
              <a:rPr lang="it-IT" dirty="0" smtClean="0"/>
              <a:t> </a:t>
            </a:r>
            <a:r>
              <a:rPr lang="it-IT" dirty="0" err="1" smtClean="0"/>
              <a:t>wood</a:t>
            </a:r>
            <a:r>
              <a:rPr lang="it-IT" dirty="0" smtClean="0"/>
              <a:t> </a:t>
            </a:r>
            <a:r>
              <a:rPr lang="it-IT" dirty="0" err="1" smtClean="0"/>
              <a:t>chips</a:t>
            </a:r>
            <a:r>
              <a:rPr lang="it-IT" dirty="0" smtClean="0"/>
              <a:t> </a:t>
            </a:r>
            <a:r>
              <a:rPr lang="it-IT" dirty="0" err="1" smtClean="0"/>
              <a:t>to</a:t>
            </a:r>
            <a:r>
              <a:rPr lang="it-IT" dirty="0" smtClean="0"/>
              <a:t> </a:t>
            </a:r>
            <a:r>
              <a:rPr lang="it-IT" dirty="0" err="1" smtClean="0"/>
              <a:t>feed</a:t>
            </a:r>
            <a:r>
              <a:rPr lang="it-IT" dirty="0" smtClean="0"/>
              <a:t> the </a:t>
            </a:r>
            <a:r>
              <a:rPr lang="it-IT" dirty="0" err="1" smtClean="0"/>
              <a:t>boilers</a:t>
            </a:r>
            <a:r>
              <a:rPr lang="it-IT" dirty="0" smtClean="0"/>
              <a:t>, pellet </a:t>
            </a:r>
            <a:r>
              <a:rPr lang="it-IT" dirty="0" err="1" smtClean="0"/>
              <a:t>will</a:t>
            </a:r>
            <a:r>
              <a:rPr lang="it-IT" dirty="0" smtClean="0"/>
              <a:t> </a:t>
            </a:r>
            <a:r>
              <a:rPr lang="it-IT" dirty="0" err="1" smtClean="0"/>
              <a:t>be</a:t>
            </a:r>
            <a:r>
              <a:rPr lang="it-IT" dirty="0" smtClean="0"/>
              <a:t> </a:t>
            </a:r>
            <a:r>
              <a:rPr lang="it-IT" dirty="0" err="1" smtClean="0"/>
              <a:t>used</a:t>
            </a:r>
            <a:r>
              <a:rPr lang="it-IT" dirty="0" smtClean="0"/>
              <a:t> </a:t>
            </a:r>
            <a:r>
              <a:rPr lang="it-IT" dirty="0" err="1" smtClean="0"/>
              <a:t>instead</a:t>
            </a:r>
            <a:r>
              <a:rPr lang="it-IT" dirty="0" smtClean="0"/>
              <a:t>. Pellet </a:t>
            </a:r>
            <a:r>
              <a:rPr lang="it-IT" dirty="0" err="1" smtClean="0"/>
              <a:t>is</a:t>
            </a:r>
            <a:r>
              <a:rPr lang="it-IT" dirty="0" smtClean="0"/>
              <a:t> </a:t>
            </a:r>
            <a:r>
              <a:rPr lang="it-IT" dirty="0" err="1" smtClean="0"/>
              <a:t>produced</a:t>
            </a:r>
            <a:r>
              <a:rPr lang="it-IT" dirty="0" smtClean="0"/>
              <a:t> </a:t>
            </a:r>
            <a:r>
              <a:rPr lang="it-IT" dirty="0" err="1" smtClean="0"/>
              <a:t>from</a:t>
            </a:r>
            <a:r>
              <a:rPr lang="it-IT" dirty="0" smtClean="0"/>
              <a:t> </a:t>
            </a:r>
            <a:r>
              <a:rPr lang="it-IT" dirty="0" err="1" smtClean="0"/>
              <a:t>residues</a:t>
            </a:r>
            <a:r>
              <a:rPr lang="it-IT" dirty="0" smtClean="0"/>
              <a:t> and </a:t>
            </a:r>
            <a:r>
              <a:rPr lang="it-IT" dirty="0" err="1" smtClean="0"/>
              <a:t>waste</a:t>
            </a:r>
            <a:r>
              <a:rPr lang="it-IT" dirty="0" smtClean="0"/>
              <a:t> </a:t>
            </a:r>
            <a:r>
              <a:rPr lang="it-IT" dirty="0" err="1" smtClean="0"/>
              <a:t>of</a:t>
            </a:r>
            <a:r>
              <a:rPr lang="it-IT" dirty="0" smtClean="0"/>
              <a:t> first </a:t>
            </a:r>
            <a:r>
              <a:rPr lang="it-IT" dirty="0" err="1" smtClean="0"/>
              <a:t>wood</a:t>
            </a:r>
            <a:r>
              <a:rPr lang="it-IT" dirty="0" smtClean="0"/>
              <a:t> processing in </a:t>
            </a:r>
            <a:r>
              <a:rPr lang="it-IT" dirty="0" err="1" smtClean="0"/>
              <a:t>local</a:t>
            </a:r>
            <a:r>
              <a:rPr lang="it-IT" dirty="0" smtClean="0"/>
              <a:t> </a:t>
            </a:r>
            <a:r>
              <a:rPr lang="it-IT" dirty="0" err="1" smtClean="0"/>
              <a:t>sawmills</a:t>
            </a:r>
            <a:r>
              <a:rPr lang="it-IT" dirty="0" smtClean="0"/>
              <a:t>.  </a:t>
            </a:r>
            <a:endParaRPr lang="it-IT" dirty="0" smtClean="0"/>
          </a:p>
          <a:p>
            <a:pPr marL="0" indent="0" algn="just">
              <a:buNone/>
            </a:pPr>
            <a:endParaRPr lang="it-IT" dirty="0" smtClean="0"/>
          </a:p>
          <a:p>
            <a:pPr marL="0" indent="0" algn="just">
              <a:buNone/>
            </a:pPr>
            <a:endParaRPr lang="it-IT" dirty="0" smtClean="0"/>
          </a:p>
          <a:p>
            <a:endParaRPr lang="it-IT" dirty="0"/>
          </a:p>
        </p:txBody>
      </p:sp>
      <p:pic>
        <p:nvPicPr>
          <p:cNvPr id="4" name="Immagine 3" descr="caldaie parco.JPG"/>
          <p:cNvPicPr>
            <a:picLocks noChangeAspect="1"/>
          </p:cNvPicPr>
          <p:nvPr/>
        </p:nvPicPr>
        <p:blipFill>
          <a:blip r:embed="rId2" cstate="print"/>
          <a:stretch>
            <a:fillRect/>
          </a:stretch>
        </p:blipFill>
        <p:spPr>
          <a:xfrm>
            <a:off x="467544" y="2226507"/>
            <a:ext cx="8244408" cy="192213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728" y="620688"/>
            <a:ext cx="3781706" cy="288032"/>
          </a:xfrm>
        </p:spPr>
        <p:txBody>
          <a:bodyPr>
            <a:normAutofit fontScale="90000"/>
          </a:bodyPr>
          <a:lstStyle/>
          <a:p>
            <a:r>
              <a:rPr lang="it-IT" sz="2400" dirty="0" smtClean="0"/>
              <a:t>Bando di gara </a:t>
            </a:r>
          </a:p>
          <a:p>
            <a:endParaRPr lang="it-IT" dirty="0"/>
          </a:p>
        </p:txBody>
      </p:sp>
      <p:sp>
        <p:nvSpPr>
          <p:cNvPr id="3" name="Segnaposto contenuto 2"/>
          <p:cNvSpPr>
            <a:spLocks noGrp="1"/>
          </p:cNvSpPr>
          <p:nvPr>
            <p:ph idx="1"/>
          </p:nvPr>
        </p:nvSpPr>
        <p:spPr>
          <a:xfrm>
            <a:off x="457200" y="836712"/>
            <a:ext cx="8229600" cy="5289451"/>
          </a:xfrm>
        </p:spPr>
        <p:txBody>
          <a:bodyPr>
            <a:normAutofit fontScale="77500" lnSpcReduction="20000"/>
          </a:bodyPr>
          <a:lstStyle/>
          <a:p>
            <a:pPr marL="0" indent="0" algn="just">
              <a:buNone/>
            </a:pPr>
            <a:r>
              <a:rPr lang="it-IT" dirty="0" smtClean="0">
                <a:solidFill>
                  <a:srgbClr val="FF0000"/>
                </a:solidFill>
              </a:rPr>
              <a:t>Secondo quanto stabilito dalle linee guida del Progetto nella prima fase, mediante appositi incontri (</a:t>
            </a:r>
            <a:r>
              <a:rPr lang="it-IT" dirty="0" err="1" smtClean="0">
                <a:solidFill>
                  <a:srgbClr val="FF0000"/>
                </a:solidFill>
              </a:rPr>
              <a:t>specific</a:t>
            </a:r>
            <a:r>
              <a:rPr lang="it-IT" dirty="0" smtClean="0">
                <a:solidFill>
                  <a:srgbClr val="FF0000"/>
                </a:solidFill>
              </a:rPr>
              <a:t> meeting) e stato realizzato il Piano Locale necessario alla costituzione della filiera per l’approvvigionamento di biomasse locali - (</a:t>
            </a:r>
            <a:r>
              <a:rPr lang="it-IT" dirty="0" err="1" smtClean="0">
                <a:solidFill>
                  <a:srgbClr val="FF0000"/>
                </a:solidFill>
              </a:rPr>
              <a:t>Localized</a:t>
            </a:r>
            <a:r>
              <a:rPr lang="it-IT" dirty="0" smtClean="0">
                <a:solidFill>
                  <a:srgbClr val="FF0000"/>
                </a:solidFill>
              </a:rPr>
              <a:t> </a:t>
            </a:r>
            <a:r>
              <a:rPr lang="it-IT" dirty="0" err="1" smtClean="0">
                <a:solidFill>
                  <a:srgbClr val="FF0000"/>
                </a:solidFill>
              </a:rPr>
              <a:t>Supply</a:t>
            </a:r>
            <a:r>
              <a:rPr lang="it-IT" dirty="0" smtClean="0">
                <a:solidFill>
                  <a:srgbClr val="FF0000"/>
                </a:solidFill>
              </a:rPr>
              <a:t> </a:t>
            </a:r>
            <a:r>
              <a:rPr lang="it-IT" dirty="0" err="1" smtClean="0">
                <a:solidFill>
                  <a:srgbClr val="FF0000"/>
                </a:solidFill>
              </a:rPr>
              <a:t>Chain</a:t>
            </a:r>
            <a:r>
              <a:rPr lang="it-IT" dirty="0" smtClean="0">
                <a:solidFill>
                  <a:srgbClr val="FF0000"/>
                </a:solidFill>
              </a:rPr>
              <a:t> </a:t>
            </a:r>
            <a:r>
              <a:rPr lang="it-IT" dirty="0" err="1" smtClean="0">
                <a:solidFill>
                  <a:srgbClr val="FF0000"/>
                </a:solidFill>
              </a:rPr>
              <a:t>Plan</a:t>
            </a:r>
            <a:r>
              <a:rPr lang="it-IT" dirty="0" smtClean="0">
                <a:solidFill>
                  <a:srgbClr val="FF0000"/>
                </a:solidFill>
              </a:rPr>
              <a:t>) da utilizzare negli impianti di riscaldamento in uso nelle strutture del Parco, (sede del Parco, sedi CTA, locali Museali, etc.). Nella seconda fase del Progetto </a:t>
            </a:r>
            <a:r>
              <a:rPr lang="it-IT" dirty="0" err="1" smtClean="0">
                <a:solidFill>
                  <a:srgbClr val="FF0000"/>
                </a:solidFill>
              </a:rPr>
              <a:t>Bioeuparks</a:t>
            </a:r>
            <a:r>
              <a:rPr lang="it-IT" dirty="0" smtClean="0">
                <a:solidFill>
                  <a:srgbClr val="FF0000"/>
                </a:solidFill>
              </a:rPr>
              <a:t> è previsto l’ampliamento, il consolidamento e l’attivazione della filiera corta nel territorio del Parco Nazionale della Sila, pertanto</a:t>
            </a:r>
            <a:r>
              <a:rPr lang="it-IT" dirty="0" smtClean="0">
                <a:solidFill>
                  <a:srgbClr val="FF0000"/>
                </a:solidFill>
              </a:rPr>
              <a:t>, l'Ente </a:t>
            </a:r>
            <a:r>
              <a:rPr lang="it-IT" dirty="0" smtClean="0">
                <a:solidFill>
                  <a:srgbClr val="FF0000"/>
                </a:solidFill>
              </a:rPr>
              <a:t>Parco Nazionale della Sila, ha proceduto  all’affidamento per la </a:t>
            </a:r>
            <a:r>
              <a:rPr lang="it-IT" b="1" dirty="0" smtClean="0">
                <a:solidFill>
                  <a:srgbClr val="FF0000"/>
                </a:solidFill>
              </a:rPr>
              <a:t>FORNITURA PELLET PER CALDAIE PER LA PRODUZIONE </a:t>
            </a:r>
            <a:r>
              <a:rPr lang="it-IT" b="1" dirty="0" err="1" smtClean="0">
                <a:solidFill>
                  <a:srgbClr val="FF0000"/>
                </a:solidFill>
              </a:rPr>
              <a:t>DI</a:t>
            </a:r>
            <a:r>
              <a:rPr lang="it-IT" b="1" dirty="0" smtClean="0">
                <a:solidFill>
                  <a:srgbClr val="FF0000"/>
                </a:solidFill>
              </a:rPr>
              <a:t> CALORE IN LOCALI GESTITI DAL PARCO NAZIONALE DELLA SILA  </a:t>
            </a:r>
            <a:r>
              <a:rPr lang="it-IT" dirty="0" smtClean="0">
                <a:solidFill>
                  <a:srgbClr val="FF0000"/>
                </a:solidFill>
              </a:rPr>
              <a:t>acquisendo offerte </a:t>
            </a:r>
            <a:r>
              <a:rPr lang="it-IT" dirty="0" smtClean="0">
                <a:solidFill>
                  <a:srgbClr val="FF0000"/>
                </a:solidFill>
              </a:rPr>
              <a:t>idonee in </a:t>
            </a:r>
            <a:r>
              <a:rPr lang="it-IT" dirty="0" smtClean="0">
                <a:solidFill>
                  <a:srgbClr val="FF0000"/>
                </a:solidFill>
              </a:rPr>
              <a:t>base alle finalità del progetto </a:t>
            </a:r>
            <a:r>
              <a:rPr lang="it-IT" dirty="0" err="1" smtClean="0">
                <a:solidFill>
                  <a:srgbClr val="FF0000"/>
                </a:solidFill>
              </a:rPr>
              <a:t>Bioeuparks</a:t>
            </a:r>
            <a:r>
              <a:rPr lang="it-IT" dirty="0" smtClean="0">
                <a:solidFill>
                  <a:srgbClr val="FF0000"/>
                </a:solidFill>
              </a:rPr>
              <a:t> </a:t>
            </a:r>
            <a:r>
              <a:rPr lang="it-IT" dirty="0" smtClean="0">
                <a:solidFill>
                  <a:srgbClr val="FF0000"/>
                </a:solidFill>
              </a:rPr>
              <a:t>- </a:t>
            </a:r>
            <a:endParaRPr lang="it-IT" dirty="0" smtClean="0">
              <a:solidFill>
                <a:srgbClr val="FF0000"/>
              </a:solidFill>
            </a:endParaRPr>
          </a:p>
          <a:p>
            <a:pPr marL="0" indent="0" algn="just">
              <a:buNone/>
            </a:pPr>
            <a:endParaRPr lang="it-IT" dirty="0" smtClean="0"/>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0" indent="0" algn="just">
              <a:buNone/>
            </a:pPr>
            <a:r>
              <a:rPr lang="it-IT" dirty="0" smtClean="0">
                <a:solidFill>
                  <a:srgbClr val="FF0000"/>
                </a:solidFill>
              </a:rPr>
              <a:t>L’affidamento del Servizio avverrà secondo la seguente procedura dell’art. 125, comma 11, del Codice degli Appalti.</a:t>
            </a:r>
          </a:p>
          <a:p>
            <a:pPr marL="0" indent="0" algn="just">
              <a:buNone/>
            </a:pPr>
            <a:endParaRPr lang="it-IT" dirty="0" smtClean="0">
              <a:solidFill>
                <a:srgbClr val="FF0000"/>
              </a:solidFill>
            </a:endParaRPr>
          </a:p>
          <a:p>
            <a:pPr marL="0" indent="0" algn="just">
              <a:buNone/>
            </a:pPr>
            <a:r>
              <a:rPr lang="it-IT" dirty="0" smtClean="0">
                <a:solidFill>
                  <a:srgbClr val="FF0000"/>
                </a:solidFill>
              </a:rPr>
              <a:t>11. Per servizi o forniture di importo pari o superiore a quarantamila euro e fino alle soglie di cui al comma 9, l’affidamento mediante cottimo fiduciario avviene nel rispetto dei principi di trasparenza, rotazione, parità di trattamento, previa consultazione di almeno cinque operatori economici, se sussistono in tale numero soggetti idonei, individuati sulla base di indagini di mercato ovvero tramite elenchi di operatori economici predisposti dalla stazione appaltante. Per servizi o forniture inferiori a quarantamila euro, è consentito l’affidamento diretto da parte del responsabile </a:t>
            </a:r>
            <a:r>
              <a:rPr lang="it-IT" dirty="0" smtClean="0">
                <a:solidFill>
                  <a:srgbClr val="FF0000"/>
                </a:solidFill>
              </a:rPr>
              <a:t>del procedimento</a:t>
            </a:r>
            <a:r>
              <a:rPr lang="it-IT" dirty="0" smtClean="0">
                <a:solidFill>
                  <a:srgbClr val="FF0000"/>
                </a:solidFill>
              </a:rPr>
              <a:t>.</a:t>
            </a:r>
            <a:br>
              <a:rPr lang="it-IT" dirty="0" smtClean="0">
                <a:solidFill>
                  <a:srgbClr val="FF0000"/>
                </a:solidFill>
              </a:rPr>
            </a:br>
            <a:r>
              <a:rPr lang="it-IT" dirty="0" smtClean="0">
                <a:solidFill>
                  <a:srgbClr val="FF0000"/>
                </a:solidFill>
              </a:rPr>
              <a:t>(comma così modificato dall’art. 4, comma 2, lettera m-bis), legge n. 106 del 2011) </a:t>
            </a:r>
            <a:endParaRPr lang="it-IT" dirty="0" smtClean="0">
              <a:solidFill>
                <a:srgbClr val="FF0000"/>
              </a:solidFill>
            </a:endParaRPr>
          </a:p>
          <a:p>
            <a:pPr marL="0" indent="0" algn="just">
              <a:buNone/>
            </a:pPr>
            <a:endParaRPr lang="it-IT" dirty="0" smtClean="0"/>
          </a:p>
          <a:p>
            <a:pPr marL="0" indent="0" algn="just">
              <a:buNone/>
            </a:pP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85000" lnSpcReduction="20000"/>
          </a:bodyPr>
          <a:lstStyle/>
          <a:p>
            <a:r>
              <a:rPr lang="it-IT" dirty="0" smtClean="0">
                <a:solidFill>
                  <a:srgbClr val="FF0000"/>
                </a:solidFill>
              </a:rPr>
              <a:t>La fornitura complessiva sarà pari a 1974 </a:t>
            </a:r>
            <a:r>
              <a:rPr lang="it-IT" dirty="0" err="1" smtClean="0">
                <a:solidFill>
                  <a:srgbClr val="FF0000"/>
                </a:solidFill>
              </a:rPr>
              <a:t>q.li</a:t>
            </a:r>
            <a:r>
              <a:rPr lang="it-IT" dirty="0" smtClean="0">
                <a:solidFill>
                  <a:srgbClr val="FF0000"/>
                </a:solidFill>
              </a:rPr>
              <a:t> di cui sarà eseguita una prima fornitura per i mesi di ottobre, novembre e dicembre 2015 per una quantità pari a 987 </a:t>
            </a:r>
            <a:r>
              <a:rPr lang="it-IT" dirty="0" err="1" smtClean="0">
                <a:solidFill>
                  <a:srgbClr val="FF0000"/>
                </a:solidFill>
              </a:rPr>
              <a:t>q.li</a:t>
            </a:r>
            <a:r>
              <a:rPr lang="it-IT" dirty="0" smtClean="0">
                <a:solidFill>
                  <a:srgbClr val="FF0000"/>
                </a:solidFill>
              </a:rPr>
              <a:t> nelle sedi di consegna indicate nel prospetto</a:t>
            </a:r>
            <a:r>
              <a:rPr lang="it-IT" dirty="0" smtClean="0">
                <a:solidFill>
                  <a:srgbClr val="FF0000"/>
                </a:solidFill>
              </a:rPr>
              <a:t>.</a:t>
            </a:r>
            <a:r>
              <a:rPr lang="it-IT" dirty="0" smtClean="0">
                <a:solidFill>
                  <a:srgbClr val="FF0000"/>
                </a:solidFill>
              </a:rPr>
              <a:t> </a:t>
            </a:r>
            <a:endParaRPr lang="it-IT" dirty="0" smtClean="0">
              <a:solidFill>
                <a:srgbClr val="FF0000"/>
              </a:solidFill>
            </a:endParaRPr>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solidFill>
                  <a:srgbClr val="FF0000"/>
                </a:solidFill>
              </a:rPr>
              <a:t>La </a:t>
            </a:r>
            <a:r>
              <a:rPr lang="it-IT" dirty="0" smtClean="0">
                <a:solidFill>
                  <a:srgbClr val="FF0000"/>
                </a:solidFill>
              </a:rPr>
              <a:t>seconda fornitura sarà effettuata a gennaio, febbraio, marzo 2016 per le stesse quantità sopra </a:t>
            </a:r>
            <a:r>
              <a:rPr lang="it-IT" dirty="0" smtClean="0">
                <a:solidFill>
                  <a:srgbClr val="FF0000"/>
                </a:solidFill>
              </a:rPr>
              <a:t>riportate</a:t>
            </a:r>
            <a:r>
              <a:rPr lang="it-IT" dirty="0" smtClean="0"/>
              <a:t>.</a:t>
            </a:r>
          </a:p>
          <a:p>
            <a:endParaRPr lang="it-IT" dirty="0" smtClean="0"/>
          </a:p>
          <a:p>
            <a:endParaRPr lang="it-IT" dirty="0" smtClean="0"/>
          </a:p>
          <a:p>
            <a:endParaRPr lang="it-IT" dirty="0"/>
          </a:p>
        </p:txBody>
      </p:sp>
      <p:pic>
        <p:nvPicPr>
          <p:cNvPr id="4" name="Picture 2"/>
          <p:cNvPicPr>
            <a:picLocks noChangeAspect="1" noChangeArrowheads="1"/>
          </p:cNvPicPr>
          <p:nvPr/>
        </p:nvPicPr>
        <p:blipFill>
          <a:blip r:embed="rId2" cstate="print">
            <a:clrChange>
              <a:clrFrom>
                <a:srgbClr val="FEF9FF"/>
              </a:clrFrom>
              <a:clrTo>
                <a:srgbClr val="FEF9FF">
                  <a:alpha val="0"/>
                </a:srgbClr>
              </a:clrTo>
            </a:clrChange>
            <a:lum contrast="30000"/>
          </a:blip>
          <a:srcRect l="4326" t="45088" r="8638" b="42479"/>
          <a:stretch>
            <a:fillRect/>
          </a:stretch>
        </p:blipFill>
        <p:spPr bwMode="auto">
          <a:xfrm>
            <a:off x="0" y="2296414"/>
            <a:ext cx="8748464" cy="202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7904" y="260648"/>
            <a:ext cx="2485562" cy="432048"/>
          </a:xfrm>
        </p:spPr>
        <p:txBody>
          <a:bodyPr>
            <a:normAutofit/>
          </a:bodyPr>
          <a:lstStyle/>
          <a:p>
            <a:r>
              <a:rPr lang="it-IT" sz="2000" dirty="0" err="1" smtClean="0"/>
              <a:t>Monitoring</a:t>
            </a:r>
            <a:r>
              <a:rPr lang="it-IT" sz="2000" dirty="0" smtClean="0"/>
              <a:t> </a:t>
            </a:r>
            <a:r>
              <a:rPr lang="it-IT" sz="2000" dirty="0" err="1" smtClean="0"/>
              <a:t>phases</a:t>
            </a:r>
            <a:endParaRPr lang="it-IT" sz="2000" dirty="0"/>
          </a:p>
        </p:txBody>
      </p:sp>
      <p:sp>
        <p:nvSpPr>
          <p:cNvPr id="3" name="Segnaposto contenuto 2"/>
          <p:cNvSpPr>
            <a:spLocks noGrp="1"/>
          </p:cNvSpPr>
          <p:nvPr>
            <p:ph idx="1"/>
          </p:nvPr>
        </p:nvSpPr>
        <p:spPr>
          <a:xfrm>
            <a:off x="457200" y="764704"/>
            <a:ext cx="8229600" cy="5361459"/>
          </a:xfrm>
        </p:spPr>
        <p:txBody>
          <a:bodyPr>
            <a:normAutofit fontScale="55000" lnSpcReduction="20000"/>
          </a:bodyPr>
          <a:lstStyle/>
          <a:p>
            <a:pPr marL="0" indent="0" algn="just">
              <a:buNone/>
            </a:pPr>
            <a:r>
              <a:rPr lang="en-US" b="1" u="sng" dirty="0" smtClean="0"/>
              <a:t>Monitoring </a:t>
            </a:r>
            <a:r>
              <a:rPr lang="en-US" b="1" u="sng" dirty="0" smtClean="0"/>
              <a:t>of logistics and biomass transformation</a:t>
            </a:r>
            <a:endParaRPr lang="it-IT" b="1" dirty="0" smtClean="0"/>
          </a:p>
          <a:p>
            <a:pPr marL="0" indent="0" algn="just">
              <a:buNone/>
            </a:pPr>
            <a:r>
              <a:rPr lang="en-US" dirty="0" smtClean="0"/>
              <a:t>Besides the above-described laws and regulations, the SNP will adopt the so called Track and Trace system in order to verify  the origin of wood. This control will apply from the first supply, in October 2015. The supplier will have to submit the documents needed to allow full traceability of the product, in particular: </a:t>
            </a:r>
            <a:endParaRPr lang="it-IT" dirty="0" smtClean="0"/>
          </a:p>
          <a:p>
            <a:pPr marL="0" lvl="0" indent="0" algn="just"/>
            <a:r>
              <a:rPr lang="en-US" dirty="0" smtClean="0"/>
              <a:t> </a:t>
            </a:r>
            <a:r>
              <a:rPr lang="en-US" u="sng" dirty="0" smtClean="0"/>
              <a:t>Cutting </a:t>
            </a:r>
            <a:r>
              <a:rPr lang="en-US" u="sng" dirty="0" err="1" smtClean="0"/>
              <a:t>authorisation</a:t>
            </a:r>
            <a:r>
              <a:rPr lang="en-US" u="sng" dirty="0" smtClean="0"/>
              <a:t> issued by Calabria Region, identifying the place where cut will be carried out;</a:t>
            </a:r>
            <a:endParaRPr lang="it-IT" u="sng" dirty="0" smtClean="0"/>
          </a:p>
          <a:p>
            <a:pPr marL="0" lvl="0" indent="0" algn="just"/>
            <a:r>
              <a:rPr lang="en-US" u="sng" dirty="0" smtClean="0"/>
              <a:t> </a:t>
            </a:r>
            <a:r>
              <a:rPr lang="it-IT" u="sng" dirty="0" smtClean="0"/>
              <a:t>Wood </a:t>
            </a:r>
            <a:r>
              <a:rPr lang="it-IT" u="sng" dirty="0" err="1" smtClean="0"/>
              <a:t>purchase</a:t>
            </a:r>
            <a:r>
              <a:rPr lang="it-IT" u="sng" dirty="0" smtClean="0"/>
              <a:t> </a:t>
            </a:r>
            <a:r>
              <a:rPr lang="it-IT" u="sng" dirty="0" err="1" smtClean="0"/>
              <a:t>contract</a:t>
            </a:r>
            <a:r>
              <a:rPr lang="it-IT" u="sng" dirty="0" smtClean="0"/>
              <a:t>;</a:t>
            </a:r>
          </a:p>
          <a:p>
            <a:pPr marL="0" lvl="0" indent="0" algn="just"/>
            <a:r>
              <a:rPr lang="it-IT" u="sng" dirty="0" smtClean="0"/>
              <a:t> </a:t>
            </a:r>
            <a:r>
              <a:rPr lang="en-US" u="sng" dirty="0" smtClean="0"/>
              <a:t>Report signed by the forestry works director specifying the processing steps carried out, the place of origin of wood consistently with provisions laid down by the Track and Trace system described in the LSCP  (Localized Supply Chain Plan);</a:t>
            </a:r>
            <a:endParaRPr lang="it-IT" u="sng" dirty="0" smtClean="0"/>
          </a:p>
          <a:p>
            <a:pPr marL="0" lvl="0" indent="0" algn="just"/>
            <a:r>
              <a:rPr lang="en-US" u="sng" dirty="0" smtClean="0"/>
              <a:t> Declaration stating that </a:t>
            </a:r>
            <a:r>
              <a:rPr lang="en-US" u="sng" dirty="0" err="1" smtClean="0"/>
              <a:t>pelletisation</a:t>
            </a:r>
            <a:r>
              <a:rPr lang="en-US" u="sng" dirty="0" smtClean="0"/>
              <a:t> has been made within the SNP area (or within 50 km distance from its borders), in case the </a:t>
            </a:r>
            <a:r>
              <a:rPr lang="en-US" u="sng" dirty="0" err="1" smtClean="0"/>
              <a:t>pelletisation</a:t>
            </a:r>
            <a:r>
              <a:rPr lang="en-US" u="sng" dirty="0" smtClean="0"/>
              <a:t> plant does not belong to the supplier.</a:t>
            </a:r>
            <a:endParaRPr lang="it-IT" u="sng" dirty="0" smtClean="0"/>
          </a:p>
          <a:p>
            <a:pPr marL="0" indent="0" algn="just">
              <a:buNone/>
            </a:pPr>
            <a:r>
              <a:rPr lang="en-US" dirty="0" smtClean="0"/>
              <a:t>The SNP will be responsible for controlling all phases along the supply chain and may ask any accredited laboratory to carry out analyses on the products and assess their compliance to the required standards. Furthermore, all processing steps, both in woodland and during </a:t>
            </a:r>
            <a:r>
              <a:rPr lang="en-US" dirty="0" err="1" smtClean="0"/>
              <a:t>pelletisation</a:t>
            </a:r>
            <a:r>
              <a:rPr lang="en-US" dirty="0" smtClean="0"/>
              <a:t>, will be constantly verified: check reports will be signed also by the supplier. </a:t>
            </a:r>
            <a:endParaRPr lang="en-US" dirty="0" smtClean="0"/>
          </a:p>
          <a:p>
            <a:pPr marL="0" indent="0" algn="just">
              <a:buNone/>
            </a:pP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fontScale="55000" lnSpcReduction="20000"/>
          </a:bodyPr>
          <a:lstStyle/>
          <a:p>
            <a:pPr marL="0" indent="0" algn="just">
              <a:buNone/>
            </a:pPr>
            <a:r>
              <a:rPr lang="it-IT" b="1" u="sng" dirty="0" err="1" smtClean="0"/>
              <a:t>Monitoring</a:t>
            </a:r>
            <a:r>
              <a:rPr lang="it-IT" b="1" u="sng" dirty="0" smtClean="0"/>
              <a:t> </a:t>
            </a:r>
            <a:r>
              <a:rPr lang="it-IT" b="1" u="sng" dirty="0" err="1" smtClean="0"/>
              <a:t>of</a:t>
            </a:r>
            <a:r>
              <a:rPr lang="it-IT" b="1" u="sng" dirty="0" smtClean="0"/>
              <a:t> project </a:t>
            </a:r>
            <a:r>
              <a:rPr lang="it-IT" b="1" u="sng" dirty="0" err="1" smtClean="0"/>
              <a:t>indicators</a:t>
            </a:r>
            <a:endParaRPr lang="it-IT" b="1" dirty="0" smtClean="0"/>
          </a:p>
          <a:p>
            <a:pPr marL="0" indent="0" algn="just">
              <a:buNone/>
            </a:pPr>
            <a:r>
              <a:rPr lang="en-US" dirty="0" smtClean="0"/>
              <a:t>Due to potential risks linked to an irrational development of the sector, there is the need to identify indicators and some measures for the mitigation of possible negative impacts on legal, environmental, economic, or social aspects.  </a:t>
            </a:r>
            <a:endParaRPr lang="it-IT" dirty="0" smtClean="0"/>
          </a:p>
          <a:p>
            <a:pPr marL="0" indent="0" algn="just">
              <a:buNone/>
            </a:pPr>
            <a:r>
              <a:rPr lang="sl-SI" b="1" u="sng" dirty="0" smtClean="0"/>
              <a:t>Legality and social/environmental responsibilty</a:t>
            </a:r>
            <a:endParaRPr lang="it-IT" b="1" dirty="0" smtClean="0"/>
          </a:p>
          <a:p>
            <a:pPr marL="0" indent="0" algn="just">
              <a:buNone/>
            </a:pPr>
            <a:r>
              <a:rPr lang="en-US" dirty="0" smtClean="0"/>
              <a:t>A wood-energy supply chain has to comply with principles of legality and social/environmental responsibility. All actors are tied to the full respect of laws, also considering that the supply chain is </a:t>
            </a:r>
            <a:r>
              <a:rPr lang="en-US" dirty="0" err="1" smtClean="0"/>
              <a:t>realised</a:t>
            </a:r>
            <a:r>
              <a:rPr lang="en-US" dirty="0" smtClean="0"/>
              <a:t> within a protected area.</a:t>
            </a:r>
            <a:endParaRPr lang="it-IT" dirty="0" smtClean="0"/>
          </a:p>
          <a:p>
            <a:pPr marL="0" indent="0" algn="just">
              <a:buNone/>
            </a:pPr>
            <a:r>
              <a:rPr lang="en-US" dirty="0" smtClean="0"/>
              <a:t>The main issues in the context of legality are:</a:t>
            </a:r>
            <a:endParaRPr lang="it-IT" dirty="0" smtClean="0"/>
          </a:p>
          <a:p>
            <a:pPr marL="263525" indent="-263525" algn="just"/>
            <a:r>
              <a:rPr lang="en-US" dirty="0" smtClean="0"/>
              <a:t>occupational health and safety, also due to the nature of forestry sector, presenting certain risks for workers. Indeed, forestry works imply health and safety risks linked to steep and uneven soil or to extreme climate conditions. These problems are usually increased by the lack or inadequacy of first aid structures in workplaces and appropriate work clothing. </a:t>
            </a:r>
            <a:endParaRPr lang="it-IT" dirty="0" smtClean="0"/>
          </a:p>
          <a:p>
            <a:pPr marL="263525" indent="-263525" algn="just"/>
            <a:r>
              <a:rPr lang="en-US" dirty="0" smtClean="0"/>
              <a:t>Traceability of feedstock, as a parallel feedstock import sector exists. It is important that all wood biomass participants comply with EU regulation n.995/2010 that dating from 3rd March 2013, requires all European actors to adopt appropriate procedures reducing the risk of importing wood products of illegal origin.  </a:t>
            </a:r>
            <a:endParaRPr lang="it-IT" dirty="0" smtClean="0"/>
          </a:p>
          <a:p>
            <a:pPr marL="263525" indent="0" algn="just"/>
            <a:r>
              <a:rPr lang="en-US" dirty="0" smtClean="0"/>
              <a:t>Prevention of environmental damage: the supply chain involves issues related to the management of woodlands and emission of pollutants.</a:t>
            </a:r>
            <a:endParaRPr lang="it-IT" dirty="0" smtClean="0"/>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fontScale="70000" lnSpcReduction="20000"/>
          </a:bodyPr>
          <a:lstStyle/>
          <a:p>
            <a:pPr marL="0" indent="0" algn="just">
              <a:buNone/>
            </a:pPr>
            <a:endParaRPr lang="it-IT" dirty="0" smtClean="0"/>
          </a:p>
          <a:p>
            <a:pPr marL="0" indent="0" algn="just">
              <a:buNone/>
            </a:pPr>
            <a:r>
              <a:rPr lang="sl-SI" b="1" u="sng" dirty="0" smtClean="0"/>
              <a:t>Protection of environment</a:t>
            </a:r>
            <a:endParaRPr lang="it-IT" b="1" dirty="0" smtClean="0"/>
          </a:p>
          <a:p>
            <a:pPr marL="0" indent="0" algn="just">
              <a:buNone/>
            </a:pPr>
            <a:r>
              <a:rPr lang="en-US" dirty="0" smtClean="0"/>
              <a:t>The use of wood for energy purpose is often encouraged, due to its positive effects on the environment. This is why monitoring the actual environmental impact of the wood-energy supply chain is extremely important. To ensure an appropriate management of raw material, particularly in the early steps of the supply chain (from woodland to sawmill), may help protect forest ecosystems and biodiversity, as well as avoid biomass waste.</a:t>
            </a:r>
            <a:endParaRPr lang="it-IT" dirty="0" smtClean="0"/>
          </a:p>
          <a:p>
            <a:pPr marL="0" indent="0" algn="just">
              <a:buNone/>
            </a:pPr>
            <a:r>
              <a:rPr lang="en-US" dirty="0" smtClean="0"/>
              <a:t>Besides protecting the ecological functions of woodlands, an accurate forest management (through thinning interventions and the removal of residues after forestry works), also in hard-to-access areas, reduces the risk of fires and soil erosion.</a:t>
            </a:r>
            <a:endParaRPr lang="it-IT" dirty="0" smtClean="0"/>
          </a:p>
          <a:p>
            <a:pPr marL="0" indent="0" algn="just">
              <a:buNone/>
            </a:pPr>
            <a:r>
              <a:rPr lang="en-US" dirty="0" smtClean="0"/>
              <a:t>Carbon neutrality (that is, of CO2 emissions) represents a fundamental difference between biomass and fossil fuels and is the main justification of public interventions in this field. It is important, therefore, to monitor an reduce emissions caused by the production and transport of biomass during the steps of the supply chain. </a:t>
            </a:r>
            <a:endParaRPr lang="it-IT" dirty="0" smtClean="0"/>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56792"/>
            <a:ext cx="7772400" cy="1470025"/>
          </a:xfrm>
        </p:spPr>
        <p:txBody>
          <a:bodyPr>
            <a:normAutofit/>
          </a:bodyPr>
          <a:lstStyle/>
          <a:p>
            <a:pPr lvl="0"/>
            <a:r>
              <a:rPr lang="sl-SI" dirty="0" smtClean="0"/>
              <a:t>1.</a:t>
            </a:r>
            <a:r>
              <a:rPr lang="sl-SI" dirty="0"/>
              <a:t> </a:t>
            </a:r>
            <a:r>
              <a:rPr lang="en-US" dirty="0" smtClean="0"/>
              <a:t>Steps in establishing a production chain</a:t>
            </a:r>
            <a:endParaRPr lang="en-US" dirty="0"/>
          </a:p>
        </p:txBody>
      </p:sp>
      <p:pic>
        <p:nvPicPr>
          <p:cNvPr id="3" name="Picture 2"/>
          <p:cNvPicPr>
            <a:picLocks noChangeAspect="1"/>
          </p:cNvPicPr>
          <p:nvPr/>
        </p:nvPicPr>
        <p:blipFill>
          <a:blip r:embed="rId2" cstate="print"/>
          <a:stretch>
            <a:fillRect/>
          </a:stretch>
        </p:blipFill>
        <p:spPr>
          <a:xfrm rot="17726451">
            <a:off x="1887472" y="2780407"/>
            <a:ext cx="5425910" cy="3542083"/>
          </a:xfrm>
          <a:prstGeom prst="rect">
            <a:avLst/>
          </a:prstGeom>
        </p:spPr>
      </p:pic>
    </p:spTree>
    <p:extLst>
      <p:ext uri="{BB962C8B-B14F-4D97-AF65-F5344CB8AC3E}">
        <p14:creationId xmlns:p14="http://schemas.microsoft.com/office/powerpoint/2010/main" xmlns="" val="2617262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0000" lnSpcReduction="20000"/>
          </a:bodyPr>
          <a:lstStyle/>
          <a:p>
            <a:pPr marL="0" indent="0" algn="just">
              <a:buNone/>
            </a:pPr>
            <a:r>
              <a:rPr lang="it-IT" b="1" u="sng" dirty="0" err="1" smtClean="0"/>
              <a:t>Local</a:t>
            </a:r>
            <a:r>
              <a:rPr lang="it-IT" b="1" u="sng" dirty="0" smtClean="0"/>
              <a:t> </a:t>
            </a:r>
            <a:r>
              <a:rPr lang="it-IT" b="1" u="sng" dirty="0" err="1" smtClean="0"/>
              <a:t>Development</a:t>
            </a:r>
            <a:endParaRPr lang="it-IT" b="1" dirty="0" smtClean="0"/>
          </a:p>
          <a:p>
            <a:pPr marL="0" indent="0" algn="just">
              <a:buNone/>
            </a:pPr>
            <a:r>
              <a:rPr lang="en-US" dirty="0" smtClean="0"/>
              <a:t>The creation of the supply chain in the </a:t>
            </a:r>
            <a:r>
              <a:rPr lang="en-US" dirty="0" err="1" smtClean="0"/>
              <a:t>Sila</a:t>
            </a:r>
            <a:r>
              <a:rPr lang="en-US" dirty="0" smtClean="0"/>
              <a:t> National Park area will build a closer connection between local consumers and biomass harvesting areas. This may present, in turn, a more transparent image of the territory and consequently stimulate local economies.  </a:t>
            </a:r>
            <a:endParaRPr lang="it-IT" dirty="0" smtClean="0"/>
          </a:p>
          <a:p>
            <a:pPr marL="0" indent="0" algn="just">
              <a:buNone/>
            </a:pPr>
            <a:r>
              <a:rPr lang="en-US" dirty="0" smtClean="0"/>
              <a:t>Furthermore, the creation of local supply chains implies reducing distances for the transport of feedstock and decreasing CO2 emissions. Other important effects include: </a:t>
            </a:r>
            <a:endParaRPr lang="it-IT" dirty="0" smtClean="0"/>
          </a:p>
          <a:p>
            <a:pPr marL="363538" indent="-363538" algn="just"/>
            <a:r>
              <a:rPr lang="en-US" dirty="0" smtClean="0"/>
              <a:t>the reduction of “intermediaries” involved in the process, leading to a fairer distribution of the added value among the players and to a better remuneration for biomass producers;</a:t>
            </a:r>
            <a:endParaRPr lang="it-IT" dirty="0" smtClean="0"/>
          </a:p>
          <a:p>
            <a:pPr marL="363538" indent="-363538" algn="just"/>
            <a:r>
              <a:rPr lang="en-US" dirty="0" smtClean="0"/>
              <a:t>the sustainability of the production phase, improving the inclusion of local producers in the social context and reducing risks of conflict with the population; </a:t>
            </a:r>
            <a:endParaRPr lang="it-IT" dirty="0" smtClean="0"/>
          </a:p>
          <a:p>
            <a:pPr marL="363538" indent="-363538" algn="just"/>
            <a:r>
              <a:rPr lang="en-US" dirty="0" smtClean="0"/>
              <a:t>the promotion of new local markets, creating new jobs along the supply chain, slowing down rural depopulation, and improving local skills related to harvesting, processing and transport of wood.</a:t>
            </a:r>
            <a:endParaRPr lang="it-IT" dirty="0" smtClean="0"/>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4430" y="193204"/>
            <a:ext cx="5221866" cy="571500"/>
          </a:xfrm>
        </p:spPr>
        <p:txBody>
          <a:bodyPr>
            <a:normAutofit fontScale="90000"/>
          </a:bodyPr>
          <a:lstStyle/>
          <a:p>
            <a:r>
              <a:rPr lang="it-IT" dirty="0" err="1" smtClean="0"/>
              <a:t>Stimed</a:t>
            </a:r>
            <a:r>
              <a:rPr lang="it-IT" dirty="0" smtClean="0"/>
              <a:t>  Performance </a:t>
            </a:r>
            <a:endParaRPr lang="it-IT" dirty="0"/>
          </a:p>
        </p:txBody>
      </p:sp>
      <p:pic>
        <p:nvPicPr>
          <p:cNvPr id="4" name="Segnaposto contenuto 3" descr="performance.JPG"/>
          <p:cNvPicPr>
            <a:picLocks noGrp="1" noChangeAspect="1"/>
          </p:cNvPicPr>
          <p:nvPr>
            <p:ph idx="1"/>
          </p:nvPr>
        </p:nvPicPr>
        <p:blipFill>
          <a:blip r:embed="rId2" cstate="print"/>
          <a:stretch>
            <a:fillRect/>
          </a:stretch>
        </p:blipFill>
        <p:spPr>
          <a:xfrm>
            <a:off x="696502" y="1268760"/>
            <a:ext cx="8447498" cy="3784016"/>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4430" y="193204"/>
            <a:ext cx="6707088" cy="859532"/>
          </a:xfrm>
        </p:spPr>
        <p:txBody>
          <a:bodyPr>
            <a:normAutofit/>
          </a:bodyPr>
          <a:lstStyle/>
          <a:p>
            <a:r>
              <a:rPr lang="sl-SI" sz="2000" dirty="0" smtClean="0"/>
              <a:t>IDENTIFYING NEW POTENTIAL INVESTORS AND CONSUMERS OF BIOMASS</a:t>
            </a:r>
            <a:endParaRPr lang="it-IT" sz="2000" dirty="0"/>
          </a:p>
        </p:txBody>
      </p:sp>
      <p:sp>
        <p:nvSpPr>
          <p:cNvPr id="3" name="Segnaposto contenuto 2"/>
          <p:cNvSpPr>
            <a:spLocks noGrp="1"/>
          </p:cNvSpPr>
          <p:nvPr>
            <p:ph idx="1"/>
          </p:nvPr>
        </p:nvSpPr>
        <p:spPr>
          <a:xfrm>
            <a:off x="457200" y="980728"/>
            <a:ext cx="8229600" cy="5145435"/>
          </a:xfrm>
        </p:spPr>
        <p:txBody>
          <a:bodyPr>
            <a:normAutofit fontScale="55000" lnSpcReduction="20000"/>
          </a:bodyPr>
          <a:lstStyle/>
          <a:p>
            <a:pPr marL="0" indent="0" algn="just">
              <a:buNone/>
            </a:pPr>
            <a:r>
              <a:rPr lang="en-US" dirty="0" smtClean="0"/>
              <a:t>In this context, being a public territorial body focusing on habitat conservation and environmental education, the </a:t>
            </a:r>
            <a:r>
              <a:rPr lang="en-US" dirty="0" err="1" smtClean="0"/>
              <a:t>Sila</a:t>
            </a:r>
            <a:r>
              <a:rPr lang="en-US" dirty="0" smtClean="0"/>
              <a:t> National Park authority will merely play the role of creating connections among partners and helping match demand and supply of forest biomass.</a:t>
            </a:r>
            <a:endParaRPr lang="it-IT" dirty="0" smtClean="0"/>
          </a:p>
          <a:p>
            <a:pPr marL="0" indent="0" algn="just">
              <a:buNone/>
            </a:pPr>
            <a:r>
              <a:rPr lang="en-US" dirty="0" smtClean="0"/>
              <a:t>The meetings held during the last years have showed that the forest owners and small forestry companies play a minor role in supplying biomass to the thermal power plants of the territory as they hardly manage to aggregate their productions and obtain sufficiently big lots to meet the demand. </a:t>
            </a:r>
            <a:endParaRPr lang="it-IT" dirty="0" smtClean="0"/>
          </a:p>
          <a:p>
            <a:pPr marL="0" indent="0" algn="just">
              <a:buNone/>
            </a:pPr>
            <a:r>
              <a:rPr lang="en-US" dirty="0" smtClean="0"/>
              <a:t>On the contrary, small biomass plants, as the one being completed in the Longobucco town hall, and small heating boilers, as those of the Park’s buildings are fit for attracting smaller biomass supplies and therefore creating a locally-based virtuous circle. </a:t>
            </a:r>
            <a:endParaRPr lang="it-IT" dirty="0" smtClean="0"/>
          </a:p>
          <a:p>
            <a:pPr marL="0" indent="0" algn="just">
              <a:buNone/>
            </a:pPr>
            <a:r>
              <a:rPr lang="en-US" dirty="0" smtClean="0"/>
              <a:t>However, to be competitive on the fuel market, forest owners need to be able to ensure regular and sustainable supplies. In a local energy market </a:t>
            </a:r>
            <a:r>
              <a:rPr lang="en-US" dirty="0" err="1" smtClean="0"/>
              <a:t>characterised</a:t>
            </a:r>
            <a:r>
              <a:rPr lang="en-US" dirty="0" smtClean="0"/>
              <a:t> by a limited mobility, this could represent a crucial asset. </a:t>
            </a:r>
            <a:endParaRPr lang="it-IT" dirty="0" smtClean="0"/>
          </a:p>
          <a:p>
            <a:pPr marL="0" indent="0" algn="just">
              <a:buNone/>
            </a:pPr>
            <a:r>
              <a:rPr lang="en-US" dirty="0" smtClean="0"/>
              <a:t>The buyers of biomass for energy purpose need: </a:t>
            </a:r>
            <a:endParaRPr lang="it-IT" dirty="0" smtClean="0"/>
          </a:p>
          <a:p>
            <a:pPr marL="363538" indent="-363538" algn="just"/>
            <a:r>
              <a:rPr lang="en-US" dirty="0" smtClean="0"/>
              <a:t>the supply of biomass on a sustainable basis;</a:t>
            </a:r>
            <a:endParaRPr lang="it-IT" dirty="0" smtClean="0"/>
          </a:p>
          <a:p>
            <a:pPr marL="363538" indent="-363538" algn="just"/>
            <a:r>
              <a:rPr lang="en-US" dirty="0" smtClean="0"/>
              <a:t>the assurance of a minimum supply.</a:t>
            </a:r>
            <a:endParaRPr lang="it-IT" dirty="0" smtClean="0"/>
          </a:p>
          <a:p>
            <a:pPr marL="0" indent="0" algn="just">
              <a:buNone/>
            </a:pPr>
            <a:r>
              <a:rPr lang="en-US" dirty="0" smtClean="0"/>
              <a:t>Thus, an improved organization of wood fuel production can be convenient for the final users, as it is based on the clear knowledge of the parameters determining the quality of the fuel and leading to the </a:t>
            </a:r>
            <a:r>
              <a:rPr lang="en-US" dirty="0" err="1" smtClean="0"/>
              <a:t>standardisation</a:t>
            </a:r>
            <a:r>
              <a:rPr lang="en-US" dirty="0" smtClean="0"/>
              <a:t> of the product quality. </a:t>
            </a:r>
            <a:endParaRPr lang="en-US" dirty="0" smtClean="0"/>
          </a:p>
          <a:p>
            <a:pPr marL="0" indent="0" algn="just">
              <a:buNone/>
            </a:pPr>
            <a:endParaRPr lang="it-IT" dirty="0" smtClean="0"/>
          </a:p>
          <a:p>
            <a:pPr marL="0" indent="0" algn="just">
              <a:buNone/>
            </a:pPr>
            <a:endParaRPr lang="it-IT" dirty="0" smtClean="0"/>
          </a:p>
          <a:p>
            <a:pPr marL="0" indent="0" algn="just">
              <a:buNone/>
            </a:pP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fontScale="70000" lnSpcReduction="20000"/>
          </a:bodyPr>
          <a:lstStyle/>
          <a:p>
            <a:pPr marL="0" indent="0" algn="just">
              <a:buNone/>
            </a:pPr>
            <a:r>
              <a:rPr lang="en-US" dirty="0" smtClean="0"/>
              <a:t>At the same time, the development of an efficient logistics will be </a:t>
            </a:r>
            <a:r>
              <a:rPr lang="en-US" dirty="0" err="1" smtClean="0"/>
              <a:t>favoured</a:t>
            </a:r>
            <a:r>
              <a:rPr lang="en-US" dirty="0" smtClean="0"/>
              <a:t>, together with a close cooperation among the stakeholders and an acceptable level of security and sustainability of feedstock supply. A balanced production system may, in turn, have positive social and environmental impacts.</a:t>
            </a:r>
            <a:endParaRPr lang="it-IT" dirty="0" smtClean="0"/>
          </a:p>
          <a:p>
            <a:pPr marL="0" indent="0" algn="just">
              <a:buNone/>
            </a:pPr>
            <a:r>
              <a:rPr lang="en-US" dirty="0" smtClean="0"/>
              <a:t>Finally, the project partners are aware that biomass production for energy  purpose can </a:t>
            </a:r>
            <a:r>
              <a:rPr lang="en-US" dirty="0" err="1" smtClean="0"/>
              <a:t>revitalise</a:t>
            </a:r>
            <a:r>
              <a:rPr lang="en-US" dirty="0" smtClean="0"/>
              <a:t> a stagnating rural economy, in various ways:</a:t>
            </a:r>
            <a:endParaRPr lang="it-IT" dirty="0" smtClean="0"/>
          </a:p>
          <a:p>
            <a:pPr marL="360363" indent="-360363" algn="just"/>
            <a:r>
              <a:rPr lang="en-US" dirty="0" smtClean="0"/>
              <a:t>by increasing the value of forestry and agriculture </a:t>
            </a:r>
            <a:r>
              <a:rPr lang="en-US" dirty="0" err="1" smtClean="0"/>
              <a:t>subproducts</a:t>
            </a:r>
            <a:r>
              <a:rPr lang="en-US" dirty="0" smtClean="0"/>
              <a:t>; </a:t>
            </a:r>
            <a:endParaRPr lang="it-IT" dirty="0" smtClean="0"/>
          </a:p>
          <a:p>
            <a:pPr marL="360363" indent="-360363" algn="just"/>
            <a:r>
              <a:rPr lang="en-US" dirty="0" smtClean="0"/>
              <a:t>by </a:t>
            </a:r>
            <a:r>
              <a:rPr lang="en-US" dirty="0" err="1" smtClean="0"/>
              <a:t>favouring</a:t>
            </a:r>
            <a:r>
              <a:rPr lang="en-US" dirty="0" smtClean="0"/>
              <a:t> a more intense cooperation among the actors of territorial management; </a:t>
            </a:r>
            <a:endParaRPr lang="it-IT" dirty="0" smtClean="0"/>
          </a:p>
          <a:p>
            <a:pPr marL="360363" indent="-360363" algn="just"/>
            <a:r>
              <a:rPr lang="en-US" dirty="0" smtClean="0"/>
              <a:t>by allowing a faster recoupment of investments in processing machineries and facilities;</a:t>
            </a:r>
            <a:endParaRPr lang="it-IT" dirty="0" smtClean="0"/>
          </a:p>
          <a:p>
            <a:pPr marL="0" indent="0" algn="just">
              <a:buNone/>
            </a:pPr>
            <a:r>
              <a:rPr lang="en-US" dirty="0" smtClean="0"/>
              <a:t>For this reason, even after the constitution of the supply chain, </a:t>
            </a:r>
            <a:r>
              <a:rPr lang="en-US" dirty="0" err="1" smtClean="0"/>
              <a:t>Sila</a:t>
            </a:r>
            <a:r>
              <a:rPr lang="en-US" dirty="0" smtClean="0"/>
              <a:t> National Park authority has continued to meet with economic actors within the park area in order to enlarge the supply chain.</a:t>
            </a:r>
            <a:endParaRPr lang="it-IT" dirty="0" smtClean="0"/>
          </a:p>
          <a:p>
            <a:pPr marL="0" indent="0" algn="just">
              <a:buNone/>
            </a:pPr>
            <a:endParaRPr lang="en-US" dirty="0" smtClean="0"/>
          </a:p>
          <a:p>
            <a:pPr marL="0" indent="0" algn="just">
              <a:buNone/>
            </a:pP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fontScale="92500"/>
          </a:bodyPr>
          <a:lstStyle/>
          <a:p>
            <a:pPr marL="0" indent="0" algn="just">
              <a:buNone/>
            </a:pPr>
            <a:r>
              <a:rPr lang="en-US" dirty="0" smtClean="0"/>
              <a:t>A questionnaire was sent to these potential stakeholders (e.g. hotel and restaurant owners) in order to carry out a census of biomass boilers operated in their facilities and raise their interest in participating in the supply chain.</a:t>
            </a:r>
            <a:endParaRPr lang="it-IT" dirty="0" smtClean="0"/>
          </a:p>
          <a:p>
            <a:pPr marL="0" indent="0" algn="just">
              <a:buNone/>
            </a:pPr>
            <a:r>
              <a:rPr lang="en-US" dirty="0" smtClean="0"/>
              <a:t>The interested stakeholders were then invited to attend a meeting held on the 27/05/2015. The proposal of creating a GAS (Solidarity Purchase Group) –augmenting the overall quantity of biomass to purchase and obtaining a better price from the producers - was made during the meeting.</a:t>
            </a:r>
            <a:endParaRPr lang="it-IT" dirty="0" smtClean="0"/>
          </a:p>
          <a:p>
            <a:endParaRPr lang="it-IT" dirty="0"/>
          </a:p>
        </p:txBody>
      </p:sp>
      <p:sp>
        <p:nvSpPr>
          <p:cNvPr id="4" name="Titolo 3"/>
          <p:cNvSpPr>
            <a:spLocks noGrp="1"/>
          </p:cNvSpPr>
          <p:nvPr>
            <p:ph type="title"/>
          </p:nvPr>
        </p:nvSpPr>
        <p:spPr>
          <a:xfrm>
            <a:off x="1619672" y="188640"/>
            <a:ext cx="6707088" cy="787524"/>
          </a:xfrm>
        </p:spPr>
        <p:txBody>
          <a:bodyPr>
            <a:normAutofit/>
          </a:bodyPr>
          <a:lstStyle/>
          <a:p>
            <a:r>
              <a:rPr lang="it-IT" sz="2800" dirty="0" smtClean="0"/>
              <a:t>ENLARGEMENT  SUPPLY CHAIN</a:t>
            </a:r>
            <a:endParaRPr lang="it-IT"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30" y="193204"/>
            <a:ext cx="4645802" cy="931540"/>
          </a:xfrm>
        </p:spPr>
        <p:txBody>
          <a:bodyPr>
            <a:normAutofit/>
          </a:bodyPr>
          <a:lstStyle/>
          <a:p>
            <a:pPr algn="l"/>
            <a:r>
              <a:rPr lang="sl-SI" sz="3600" dirty="0" err="1" smtClean="0">
                <a:sym typeface="Wingdings" panose="05000000000000000000" pitchFamily="2" charset="2"/>
              </a:rPr>
              <a:t>Main</a:t>
            </a:r>
            <a:r>
              <a:rPr lang="sl-SI" sz="3600" dirty="0" smtClean="0">
                <a:sym typeface="Wingdings" panose="05000000000000000000" pitchFamily="2" charset="2"/>
              </a:rPr>
              <a:t> </a:t>
            </a:r>
            <a:r>
              <a:rPr lang="sl-SI" sz="3600" dirty="0" err="1" smtClean="0">
                <a:sym typeface="Wingdings" panose="05000000000000000000" pitchFamily="2" charset="2"/>
              </a:rPr>
              <a:t>lessons</a:t>
            </a:r>
            <a:r>
              <a:rPr lang="sl-SI" sz="3600" dirty="0" smtClean="0">
                <a:sym typeface="Wingdings" panose="05000000000000000000" pitchFamily="2" charset="2"/>
              </a:rPr>
              <a:t> </a:t>
            </a:r>
            <a:r>
              <a:rPr lang="sl-SI" sz="3600" dirty="0" err="1" smtClean="0">
                <a:sym typeface="Wingdings" panose="05000000000000000000" pitchFamily="2" charset="2"/>
              </a:rPr>
              <a:t>learnt</a:t>
            </a:r>
            <a:endParaRPr lang="sl-SI" sz="3600" dirty="0"/>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pPr marL="0" indent="0" algn="just">
              <a:buNone/>
            </a:pPr>
            <a:r>
              <a:rPr lang="it-IT" dirty="0" smtClean="0">
                <a:solidFill>
                  <a:srgbClr val="FF0000"/>
                </a:solidFill>
              </a:rPr>
              <a:t>Il Parco Nazionale della Sila nella consapevolezza che il </a:t>
            </a:r>
            <a:r>
              <a:rPr lang="it-IT" dirty="0" smtClean="0">
                <a:solidFill>
                  <a:srgbClr val="FF0000"/>
                </a:solidFill>
              </a:rPr>
              <a:t>settore </a:t>
            </a:r>
            <a:r>
              <a:rPr lang="it-IT" dirty="0" smtClean="0">
                <a:solidFill>
                  <a:srgbClr val="FF0000"/>
                </a:solidFill>
              </a:rPr>
              <a:t>legno-energia, rappresenta un parte fondamentale della economia montana, e che esso continuerà a   </a:t>
            </a:r>
            <a:r>
              <a:rPr lang="it-IT" dirty="0" smtClean="0">
                <a:solidFill>
                  <a:srgbClr val="FF0000"/>
                </a:solidFill>
              </a:rPr>
              <a:t>crescere   nel   prossimo   </a:t>
            </a:r>
            <a:r>
              <a:rPr lang="it-IT" dirty="0" smtClean="0">
                <a:solidFill>
                  <a:srgbClr val="FF0000"/>
                </a:solidFill>
              </a:rPr>
              <a:t>futuro a cercato con la costituzione della filiera corta di   </a:t>
            </a:r>
            <a:r>
              <a:rPr lang="it-IT" dirty="0" smtClean="0">
                <a:solidFill>
                  <a:srgbClr val="FF0000"/>
                </a:solidFill>
              </a:rPr>
              <a:t>elaborare  una   </a:t>
            </a:r>
            <a:r>
              <a:rPr lang="it-IT" dirty="0" smtClean="0">
                <a:solidFill>
                  <a:srgbClr val="FF0000"/>
                </a:solidFill>
              </a:rPr>
              <a:t>nuova  regolamentazione  delle </a:t>
            </a:r>
            <a:r>
              <a:rPr lang="it-IT" dirty="0" smtClean="0">
                <a:solidFill>
                  <a:srgbClr val="FF0000"/>
                </a:solidFill>
              </a:rPr>
              <a:t>norme  volontarie per garantirne la sostenibilità e un commercio più  equo, al  fine  di  evitare  impatti  sociali  e ambientali negativi.</a:t>
            </a:r>
          </a:p>
          <a:p>
            <a:pPr marL="0" indent="0" algn="just">
              <a:buNone/>
            </a:pPr>
            <a:r>
              <a:rPr lang="it-IT" dirty="0" smtClean="0"/>
              <a:t> </a:t>
            </a:r>
          </a:p>
          <a:p>
            <a:pPr marL="0" indent="0" algn="just">
              <a:buNone/>
            </a:pPr>
            <a:r>
              <a:rPr lang="en-US" sz="3200" kern="1200" dirty="0" smtClean="0">
                <a:solidFill>
                  <a:schemeClr val="tx1"/>
                </a:solidFill>
                <a:latin typeface="+mn-lt"/>
                <a:ea typeface="+mn-ea"/>
                <a:cs typeface="+mn-cs"/>
              </a:rPr>
              <a:t>In conclusion, the arguments presented so far highlight a crucial point: the challenge of a sustainable development of wood biomass sector is not merely a technical issue but involves governance and </a:t>
            </a:r>
            <a:r>
              <a:rPr lang="en-US" sz="3200" kern="1200" dirty="0" err="1" smtClean="0">
                <a:solidFill>
                  <a:schemeClr val="tx1"/>
                </a:solidFill>
                <a:latin typeface="+mn-lt"/>
                <a:ea typeface="+mn-ea"/>
                <a:cs typeface="+mn-cs"/>
              </a:rPr>
              <a:t>organisational</a:t>
            </a:r>
            <a:r>
              <a:rPr lang="en-US" sz="3200" kern="1200" dirty="0" smtClean="0">
                <a:solidFill>
                  <a:schemeClr val="tx1"/>
                </a:solidFill>
                <a:latin typeface="+mn-lt"/>
                <a:ea typeface="+mn-ea"/>
                <a:cs typeface="+mn-cs"/>
              </a:rPr>
              <a:t> aspects that represent a true test bed for the public and private actors undertaking this process.</a:t>
            </a:r>
            <a:endParaRPr lang="it-IT" dirty="0" smtClean="0"/>
          </a:p>
          <a:p>
            <a:endParaRPr lang="sl-SI" dirty="0" smtClean="0"/>
          </a:p>
          <a:p>
            <a:endParaRPr lang="sl-SI" i="1" dirty="0" smtClean="0">
              <a:solidFill>
                <a:schemeClr val="bg1">
                  <a:lumMod val="65000"/>
                </a:schemeClr>
              </a:solidFill>
            </a:endParaRPr>
          </a:p>
        </p:txBody>
      </p:sp>
    </p:spTree>
    <p:extLst>
      <p:ext uri="{BB962C8B-B14F-4D97-AF65-F5344CB8AC3E}">
        <p14:creationId xmlns:p14="http://schemas.microsoft.com/office/powerpoint/2010/main" xmlns="" val="3712639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235552" y="2734072"/>
            <a:ext cx="8075240" cy="936104"/>
          </a:xfrm>
        </p:spPr>
        <p:txBody>
          <a:bodyPr>
            <a:noAutofit/>
          </a:bodyPr>
          <a:lstStyle/>
          <a:p>
            <a:pPr marL="0" indent="0" algn="r">
              <a:buNone/>
            </a:pPr>
            <a:r>
              <a:rPr lang="hu-HU" sz="6600" b="1" dirty="0" err="1" smtClean="0">
                <a:solidFill>
                  <a:schemeClr val="tx2">
                    <a:lumMod val="75000"/>
                  </a:schemeClr>
                </a:solidFill>
                <a:latin typeface="Browallia New" pitchFamily="34" charset="-34"/>
                <a:cs typeface="Browallia New" pitchFamily="34" charset="-34"/>
              </a:rPr>
              <a:t>Thank</a:t>
            </a:r>
            <a:r>
              <a:rPr lang="hu-HU" sz="6600" b="1" dirty="0" smtClean="0">
                <a:solidFill>
                  <a:schemeClr val="tx2">
                    <a:lumMod val="75000"/>
                  </a:schemeClr>
                </a:solidFill>
                <a:latin typeface="Browallia New" pitchFamily="34" charset="-34"/>
                <a:cs typeface="Browallia New" pitchFamily="34" charset="-34"/>
              </a:rPr>
              <a:t> </a:t>
            </a:r>
            <a:r>
              <a:rPr lang="hu-HU" sz="6600" b="1" dirty="0" err="1" smtClean="0">
                <a:solidFill>
                  <a:schemeClr val="tx2">
                    <a:lumMod val="75000"/>
                  </a:schemeClr>
                </a:solidFill>
                <a:latin typeface="Browallia New" pitchFamily="34" charset="-34"/>
                <a:cs typeface="Browallia New" pitchFamily="34" charset="-34"/>
              </a:rPr>
              <a:t>you</a:t>
            </a:r>
            <a:r>
              <a:rPr lang="hu-HU" sz="6600" b="1" dirty="0" smtClean="0">
                <a:solidFill>
                  <a:schemeClr val="tx2">
                    <a:lumMod val="75000"/>
                  </a:schemeClr>
                </a:solidFill>
                <a:latin typeface="Browallia New" pitchFamily="34" charset="-34"/>
                <a:cs typeface="Browallia New" pitchFamily="34" charset="-34"/>
              </a:rPr>
              <a:t>!</a:t>
            </a:r>
          </a:p>
        </p:txBody>
      </p:sp>
      <p:pic>
        <p:nvPicPr>
          <p:cNvPr id="14" name="Picture 3" descr="C:\Users\Eszter\Desktop\BioEUParks\BIOEUPARKS logo\Bioeuparks cmy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982" y="548680"/>
            <a:ext cx="4972094"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Users\Eszter\Desktop\BioEUParks\co-funded-iee-hori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5877272"/>
            <a:ext cx="2592288" cy="539125"/>
          </a:xfrm>
          <a:prstGeom prst="rect">
            <a:avLst/>
          </a:prstGeom>
          <a:noFill/>
          <a:extLst>
            <a:ext uri="{909E8E84-426E-40DD-AFC4-6F175D3DCCD1}">
              <a14:hiddenFill xmlns:a14="http://schemas.microsoft.com/office/drawing/2010/main" xmlns="">
                <a:solidFill>
                  <a:srgbClr val="FFFFFF"/>
                </a:solidFill>
              </a14:hiddenFill>
            </a:ext>
          </a:extLst>
        </p:spPr>
      </p:pic>
      <p:pic>
        <p:nvPicPr>
          <p:cNvPr id="716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7257" y="4653136"/>
            <a:ext cx="7872967" cy="9109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576746" y="3585494"/>
            <a:ext cx="2748573" cy="461665"/>
          </a:xfrm>
          <a:prstGeom prst="rect">
            <a:avLst/>
          </a:prstGeom>
        </p:spPr>
        <p:txBody>
          <a:bodyPr wrap="none">
            <a:spAutoFit/>
          </a:bodyPr>
          <a:lstStyle/>
          <a:p>
            <a:r>
              <a:rPr lang="sl-SI" sz="2400" dirty="0" smtClean="0">
                <a:hlinkClick r:id="rId5"/>
              </a:rPr>
              <a:t>www.bioeuparks.eu</a:t>
            </a:r>
            <a:r>
              <a:rPr lang="sl-SI" sz="2400" dirty="0" smtClean="0"/>
              <a:t> </a:t>
            </a:r>
            <a:endParaRPr lang="sl-SI" sz="2400" dirty="0"/>
          </a:p>
        </p:txBody>
      </p:sp>
    </p:spTree>
    <p:extLst>
      <p:ext uri="{BB962C8B-B14F-4D97-AF65-F5344CB8AC3E}">
        <p14:creationId xmlns:p14="http://schemas.microsoft.com/office/powerpoint/2010/main" xmlns="" val="266431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dirty="0" err="1" smtClean="0"/>
              <a:t>Main</a:t>
            </a:r>
            <a:r>
              <a:rPr lang="sl-SI" dirty="0" smtClean="0"/>
              <a:t> </a:t>
            </a:r>
            <a:r>
              <a:rPr lang="sl-SI" dirty="0" err="1" smtClean="0"/>
              <a:t>steps</a:t>
            </a:r>
            <a:endParaRPr lang="sl-SI" dirty="0"/>
          </a:p>
        </p:txBody>
      </p:sp>
      <p:pic>
        <p:nvPicPr>
          <p:cNvPr id="1027" name="Diagram 235"/>
          <p:cNvPicPr>
            <a:picLocks noChangeArrowheads="1"/>
          </p:cNvPicPr>
          <p:nvPr/>
        </p:nvPicPr>
        <p:blipFill>
          <a:blip r:embed="rId2" cstate="print">
            <a:extLst>
              <a:ext uri="{28A0092B-C50C-407E-A947-70E740481C1C}">
                <a14:useLocalDpi xmlns:a14="http://schemas.microsoft.com/office/drawing/2010/main" xmlns="" val="0"/>
              </a:ext>
            </a:extLst>
          </a:blip>
          <a:srcRect t="-3648" r="-500" b="-3780"/>
          <a:stretch>
            <a:fillRect/>
          </a:stretch>
        </p:blipFill>
        <p:spPr bwMode="auto">
          <a:xfrm>
            <a:off x="1539081" y="926978"/>
            <a:ext cx="6065837"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0084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Analysis </a:t>
            </a:r>
            <a:r>
              <a:rPr lang="en-GB" dirty="0"/>
              <a:t>of the present situation</a:t>
            </a:r>
            <a:endParaRPr lang="sl-SI"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en-GB" b="1" dirty="0" smtClean="0"/>
              <a:t> </a:t>
            </a:r>
            <a:r>
              <a:rPr lang="en-GB" b="1" dirty="0"/>
              <a:t>Supply side</a:t>
            </a:r>
            <a:endParaRPr lang="sl-SI" dirty="0"/>
          </a:p>
          <a:p>
            <a:pPr marL="914400" lvl="1" indent="-514350">
              <a:buFont typeface="+mj-lt"/>
              <a:buAutoNum type="alphaLcParenR"/>
            </a:pPr>
            <a:r>
              <a:rPr lang="en-GB" dirty="0"/>
              <a:t>Biomass potentials </a:t>
            </a:r>
            <a:endParaRPr lang="sl-SI" dirty="0" smtClean="0"/>
          </a:p>
          <a:p>
            <a:pPr marL="914400" lvl="1" indent="-514350">
              <a:buFont typeface="+mj-lt"/>
              <a:buAutoNum type="alphaLcParenR"/>
            </a:pPr>
            <a:r>
              <a:rPr lang="en-GB" dirty="0"/>
              <a:t>Wood biomass producers </a:t>
            </a:r>
            <a:endParaRPr lang="sl-SI" dirty="0" smtClean="0"/>
          </a:p>
          <a:p>
            <a:pPr marL="914400" lvl="1" indent="-514350">
              <a:buFont typeface="+mj-lt"/>
              <a:buAutoNum type="alphaLcParenR"/>
            </a:pPr>
            <a:r>
              <a:rPr lang="en-GB" dirty="0"/>
              <a:t>Short overview of the wood fuel market </a:t>
            </a:r>
            <a:endParaRPr lang="sl-SI" dirty="0" smtClean="0"/>
          </a:p>
          <a:p>
            <a:pPr marL="0" lvl="1" indent="0">
              <a:buNone/>
            </a:pPr>
            <a:r>
              <a:rPr lang="sl-SI" dirty="0" smtClean="0"/>
              <a:t>B. </a:t>
            </a:r>
            <a:r>
              <a:rPr lang="en-GB" b="1" dirty="0" smtClean="0"/>
              <a:t>Demand side</a:t>
            </a:r>
            <a:endParaRPr lang="sl-SI" b="1" dirty="0" smtClean="0"/>
          </a:p>
          <a:p>
            <a:pPr marL="873125" lvl="1" indent="-514350">
              <a:buAutoNum type="alphaLcParenR"/>
            </a:pPr>
            <a:r>
              <a:rPr lang="en-GB" dirty="0" smtClean="0"/>
              <a:t>Existing </a:t>
            </a:r>
            <a:r>
              <a:rPr lang="en-GB" dirty="0"/>
              <a:t>wood biomass users </a:t>
            </a:r>
            <a:endParaRPr lang="sl-SI" dirty="0"/>
          </a:p>
          <a:p>
            <a:pPr marL="0" lvl="1" indent="0">
              <a:buNone/>
            </a:pPr>
            <a:r>
              <a:rPr lang="sl-SI" dirty="0" smtClean="0"/>
              <a:t>C. </a:t>
            </a:r>
            <a:r>
              <a:rPr lang="en-GB" b="1" dirty="0" smtClean="0"/>
              <a:t>Other issues</a:t>
            </a:r>
            <a:endParaRPr lang="sl-SI" b="1" dirty="0" smtClean="0"/>
          </a:p>
          <a:p>
            <a:pPr marL="358775" lvl="1" indent="0">
              <a:buNone/>
            </a:pPr>
            <a:r>
              <a:rPr lang="sl-SI" dirty="0" smtClean="0"/>
              <a:t>a)</a:t>
            </a:r>
            <a:r>
              <a:rPr lang="sl-SI" b="1" dirty="0" smtClean="0"/>
              <a:t> </a:t>
            </a:r>
            <a:r>
              <a:rPr lang="en-GB" dirty="0"/>
              <a:t>Existing environmental and other limitations </a:t>
            </a:r>
            <a:endParaRPr lang="sl-SI" dirty="0" smtClean="0"/>
          </a:p>
          <a:p>
            <a:pPr marL="0" lvl="1" indent="0">
              <a:buNone/>
              <a:tabLst>
                <a:tab pos="358775" algn="l"/>
              </a:tabLst>
            </a:pPr>
            <a:r>
              <a:rPr lang="sl-SI" dirty="0" smtClean="0"/>
              <a:t>	b) </a:t>
            </a:r>
            <a:r>
              <a:rPr lang="en-GB" dirty="0" smtClean="0"/>
              <a:t>References</a:t>
            </a:r>
            <a:endParaRPr lang="sl-SI" dirty="0"/>
          </a:p>
          <a:p>
            <a:pPr marL="0" lvl="1" indent="0">
              <a:buNone/>
            </a:pPr>
            <a:endParaRPr lang="sl-SI" dirty="0"/>
          </a:p>
          <a:p>
            <a:pPr marL="0" lvl="1" indent="0">
              <a:buNone/>
            </a:pPr>
            <a:endParaRPr lang="sl-SI" dirty="0" smtClean="0"/>
          </a:p>
        </p:txBody>
      </p:sp>
      <p:sp>
        <p:nvSpPr>
          <p:cNvPr id="4" name="TextBox 3"/>
          <p:cNvSpPr txBox="1"/>
          <p:nvPr/>
        </p:nvSpPr>
        <p:spPr>
          <a:xfrm>
            <a:off x="5580112" y="1412776"/>
            <a:ext cx="342943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i="1" dirty="0" smtClean="0"/>
              <a:t>Don‘t spend to much time and resources in analyzing the present situation - only general information‘s are needed</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69304" y="2376833"/>
            <a:ext cx="834992" cy="1026541"/>
          </a:xfrm>
          <a:prstGeom prst="rect">
            <a:avLst/>
          </a:prstGeom>
        </p:spPr>
      </p:pic>
    </p:spTree>
    <p:extLst>
      <p:ext uri="{BB962C8B-B14F-4D97-AF65-F5344CB8AC3E}">
        <p14:creationId xmlns:p14="http://schemas.microsoft.com/office/powerpoint/2010/main" xmlns="" val="25279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Definition of the goal - </a:t>
            </a:r>
            <a:r>
              <a:rPr lang="en-US" b="1" dirty="0" smtClean="0"/>
              <a:t>what do we want to achieve?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71221139"/>
              </p:ext>
            </p:extLst>
          </p:nvPr>
        </p:nvGraphicFramePr>
        <p:xfrm>
          <a:off x="457200" y="1412776"/>
          <a:ext cx="663508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88224" y="1484784"/>
            <a:ext cx="250365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i="1" dirty="0" smtClean="0"/>
              <a:t>It is important to define the goal</a:t>
            </a:r>
            <a:r>
              <a:rPr lang="sl-SI" i="1" dirty="0" smtClean="0"/>
              <a:t> </a:t>
            </a:r>
            <a:r>
              <a:rPr lang="en-US" i="1" dirty="0" smtClean="0"/>
              <a:t>at the beginning. It should be discussed with main target groups.  </a:t>
            </a:r>
            <a:endParaRPr lang="en-US" i="1" dirty="0"/>
          </a:p>
        </p:txBody>
      </p:sp>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73913" y="2996952"/>
            <a:ext cx="950608" cy="1168680"/>
          </a:xfrm>
          <a:prstGeom prst="rect">
            <a:avLst/>
          </a:prstGeom>
        </p:spPr>
      </p:pic>
    </p:spTree>
    <p:extLst>
      <p:ext uri="{BB962C8B-B14F-4D97-AF65-F5344CB8AC3E}">
        <p14:creationId xmlns:p14="http://schemas.microsoft.com/office/powerpoint/2010/main" xmlns="" val="33079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Possible impacts</a:t>
            </a:r>
            <a:endParaRPr lang="en-US" dirty="0"/>
          </a:p>
        </p:txBody>
      </p:sp>
      <p:sp>
        <p:nvSpPr>
          <p:cNvPr id="3" name="Content Placeholder 2"/>
          <p:cNvSpPr>
            <a:spLocks noGrp="1"/>
          </p:cNvSpPr>
          <p:nvPr>
            <p:ph idx="1"/>
          </p:nvPr>
        </p:nvSpPr>
        <p:spPr>
          <a:xfrm>
            <a:off x="827584" y="1772816"/>
            <a:ext cx="8229600" cy="4525963"/>
          </a:xfrm>
        </p:spPr>
        <p:txBody>
          <a:bodyPr/>
          <a:lstStyle/>
          <a:p>
            <a:r>
              <a:rPr lang="en-GB" dirty="0"/>
              <a:t>Each of these goals include different steps and different project ideas</a:t>
            </a:r>
            <a:endParaRPr lang="sl-SI" dirty="0"/>
          </a:p>
        </p:txBody>
      </p:sp>
      <p:sp>
        <p:nvSpPr>
          <p:cNvPr id="4" name="Rectangle 2"/>
          <p:cNvSpPr>
            <a:spLocks noChangeArrowheads="1"/>
          </p:cNvSpPr>
          <p:nvPr/>
        </p:nvSpPr>
        <p:spPr bwMode="auto">
          <a:xfrm>
            <a:off x="683568" y="133620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1025"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076" r="17146"/>
          <a:stretch/>
        </p:blipFill>
        <p:spPr bwMode="auto">
          <a:xfrm>
            <a:off x="5220072" y="2512193"/>
            <a:ext cx="3888432"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95536" y="3823880"/>
            <a:ext cx="40324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Main recommendation:</a:t>
            </a:r>
          </a:p>
          <a:p>
            <a:r>
              <a:rPr lang="en-US" dirty="0" smtClean="0"/>
              <a:t>discuss different options, </a:t>
            </a:r>
            <a:r>
              <a:rPr lang="en-GB" dirty="0" smtClean="0"/>
              <a:t>analyse </a:t>
            </a:r>
            <a:r>
              <a:rPr lang="en-GB" dirty="0"/>
              <a:t>different approaches and determine the goals at the beginning of the planning processes</a:t>
            </a:r>
            <a:endParaRPr lang="en-US"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9912" y="3239539"/>
            <a:ext cx="950608" cy="1168680"/>
          </a:xfrm>
          <a:prstGeom prst="rect">
            <a:avLst/>
          </a:prstGeom>
        </p:spPr>
      </p:pic>
    </p:spTree>
    <p:extLst>
      <p:ext uri="{BB962C8B-B14F-4D97-AF65-F5344CB8AC3E}">
        <p14:creationId xmlns:p14="http://schemas.microsoft.com/office/powerpoint/2010/main" xmlns="" val="14798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normAutofit/>
          </a:bodyPr>
          <a:lstStyle/>
          <a:p>
            <a:pPr lvl="0"/>
            <a:r>
              <a:rPr lang="sl-SI" dirty="0" smtClean="0">
                <a:solidFill>
                  <a:srgbClr val="034EA2"/>
                </a:solidFill>
              </a:rPr>
              <a:t>2. </a:t>
            </a:r>
            <a:r>
              <a:rPr lang="en-GB" b="1" dirty="0" smtClean="0">
                <a:solidFill>
                  <a:srgbClr val="034EA2"/>
                </a:solidFill>
              </a:rPr>
              <a:t>Technical </a:t>
            </a:r>
            <a:r>
              <a:rPr lang="en-GB" b="1" dirty="0">
                <a:solidFill>
                  <a:srgbClr val="034EA2"/>
                </a:solidFill>
              </a:rPr>
              <a:t>requirements for establishing a production chain</a:t>
            </a:r>
            <a:endParaRPr lang="sl-SI" b="1" dirty="0">
              <a:solidFill>
                <a:srgbClr val="034EA2"/>
              </a:solidFill>
            </a:endParaRPr>
          </a:p>
        </p:txBody>
      </p:sp>
      <p:graphicFrame>
        <p:nvGraphicFramePr>
          <p:cNvPr id="4" name="Diagram 3"/>
          <p:cNvGraphicFramePr/>
          <p:nvPr>
            <p:extLst>
              <p:ext uri="{D42A27DB-BD31-4B8C-83A1-F6EECF244321}">
                <p14:modId xmlns:p14="http://schemas.microsoft.com/office/powerpoint/2010/main" xmlns="" val="977681633"/>
              </p:ext>
            </p:extLst>
          </p:nvPr>
        </p:nvGraphicFramePr>
        <p:xfrm>
          <a:off x="1979712" y="3026817"/>
          <a:ext cx="4920208"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50324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TotalTime>
  <Words>4448</Words>
  <Application>Microsoft Office PowerPoint</Application>
  <PresentationFormat>Presentazione su schermo (4:3)</PresentationFormat>
  <Paragraphs>351</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Office-téma</vt:lpstr>
      <vt:lpstr>Diapositiva 1</vt:lpstr>
      <vt:lpstr>Information for the trainers:</vt:lpstr>
      <vt:lpstr>Table of content</vt:lpstr>
      <vt:lpstr>1. Steps in establishing a production chain</vt:lpstr>
      <vt:lpstr>Main steps</vt:lpstr>
      <vt:lpstr>Analysis of the present situation</vt:lpstr>
      <vt:lpstr>Definition of the goal - what do we want to achieve?</vt:lpstr>
      <vt:lpstr>Possible impacts</vt:lpstr>
      <vt:lpstr>2. Technical requirements for establishing a production chain</vt:lpstr>
      <vt:lpstr>Wood biomass potential</vt:lpstr>
      <vt:lpstr>Wood biomass production technologies</vt:lpstr>
      <vt:lpstr>An example of production chain</vt:lpstr>
      <vt:lpstr>Wood fuel producers</vt:lpstr>
      <vt:lpstr>Estimation of new wood fuel consumption</vt:lpstr>
      <vt:lpstr>3. Problems, barriers, participations, solutions</vt:lpstr>
      <vt:lpstr>Legislation and sustainability issues</vt:lpstr>
      <vt:lpstr>Involvement of target groups</vt:lpstr>
      <vt:lpstr>Main problems and barriers for further development of wood biomass production chains </vt:lpstr>
      <vt:lpstr>Alternative solutions?</vt:lpstr>
      <vt:lpstr>4. Good practice examples</vt:lpstr>
      <vt:lpstr>Analysis of the present situation</vt:lpstr>
      <vt:lpstr>Diapositiva 22</vt:lpstr>
      <vt:lpstr>Diapositiva 23</vt:lpstr>
      <vt:lpstr>Legislation and sustainability issues</vt:lpstr>
      <vt:lpstr>Diapositiva 25</vt:lpstr>
      <vt:lpstr>Definition of the goal</vt:lpstr>
      <vt:lpstr>Possible impacts</vt:lpstr>
      <vt:lpstr>Process of participation and capacity building in the area</vt:lpstr>
      <vt:lpstr>Work done activation supply chain </vt:lpstr>
      <vt:lpstr>Diapositiva 30</vt:lpstr>
      <vt:lpstr>Sila park supply chain</vt:lpstr>
      <vt:lpstr>Energy production </vt:lpstr>
      <vt:lpstr>Diapositiva 33</vt:lpstr>
      <vt:lpstr>Bando di gara  </vt:lpstr>
      <vt:lpstr>Diapositiva 35</vt:lpstr>
      <vt:lpstr>Diapositiva 36</vt:lpstr>
      <vt:lpstr>Monitoring phases</vt:lpstr>
      <vt:lpstr>Diapositiva 38</vt:lpstr>
      <vt:lpstr>Diapositiva 39</vt:lpstr>
      <vt:lpstr>Diapositiva 40</vt:lpstr>
      <vt:lpstr>Stimed  Performance </vt:lpstr>
      <vt:lpstr>IDENTIFYING NEW POTENTIAL INVESTORS AND CONSUMERS OF BIOMASS</vt:lpstr>
      <vt:lpstr>Diapositiva 43</vt:lpstr>
      <vt:lpstr>ENLARGEMENT  SUPPLY CHAIN</vt:lpstr>
      <vt:lpstr>Main lessons learnt</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Eszter</dc:creator>
  <cp:lastModifiedBy>antonio</cp:lastModifiedBy>
  <cp:revision>70</cp:revision>
  <dcterms:created xsi:type="dcterms:W3CDTF">2013-05-03T08:18:32Z</dcterms:created>
  <dcterms:modified xsi:type="dcterms:W3CDTF">2015-09-21T09:40:20Z</dcterms:modified>
</cp:coreProperties>
</file>