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08" r:id="rId1"/>
  </p:sldMasterIdLst>
  <p:sldIdLst>
    <p:sldId id="256" r:id="rId2"/>
    <p:sldId id="275" r:id="rId3"/>
    <p:sldId id="276" r:id="rId4"/>
    <p:sldId id="272" r:id="rId5"/>
    <p:sldId id="278" r:id="rId6"/>
    <p:sldId id="287" r:id="rId7"/>
    <p:sldId id="280" r:id="rId8"/>
    <p:sldId id="281" r:id="rId9"/>
    <p:sldId id="282" r:id="rId10"/>
    <p:sldId id="310" r:id="rId11"/>
  </p:sldIdLst>
  <p:sldSz cx="9144000" cy="6858000" type="screen4x3"/>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599" autoAdjust="0"/>
  </p:normalViewPr>
  <p:slideViewPr>
    <p:cSldViewPr>
      <p:cViewPr>
        <p:scale>
          <a:sx n="68" d="100"/>
          <a:sy n="68" d="100"/>
        </p:scale>
        <p:origin x="-1542" y="-7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2286000" y="3124200"/>
            <a:ext cx="6172200" cy="1894362"/>
          </a:xfrm>
        </p:spPr>
        <p:txBody>
          <a:bodyPr/>
          <a:lstStyle>
            <a:lvl1pPr>
              <a:defRPr b="1"/>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7764621" y="1174097"/>
            <a:ext cx="2286000" cy="381000"/>
          </a:xfrm>
        </p:spPr>
        <p:txBody>
          <a:bodyPr/>
          <a:lstStyle/>
          <a:p>
            <a:fld id="{B7B02259-43BD-40EB-AF84-65722EFE0F0D}" type="datetimeFigureOut">
              <a:rPr lang="it-IT" smtClean="0"/>
              <a:pPr/>
              <a:t>27/03/2015</a:t>
            </a:fld>
            <a:endParaRPr lang="it-IT"/>
          </a:p>
        </p:txBody>
      </p:sp>
      <p:sp>
        <p:nvSpPr>
          <p:cNvPr id="17" name="Segnaposto piè di pagina 16"/>
          <p:cNvSpPr>
            <a:spLocks noGrp="1"/>
          </p:cNvSpPr>
          <p:nvPr>
            <p:ph type="ftr" sz="quarter" idx="11"/>
          </p:nvPr>
        </p:nvSpPr>
        <p:spPr bwMode="auto">
          <a:xfrm rot="5400000">
            <a:off x="7077269" y="4181669"/>
            <a:ext cx="3657600" cy="384048"/>
          </a:xfrm>
        </p:spPr>
        <p:txBody>
          <a:bodyPr/>
          <a:lstStyle/>
          <a:p>
            <a:endParaRPr lang="it-IT"/>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325544" y="4928702"/>
            <a:ext cx="609600" cy="517524"/>
          </a:xfrm>
        </p:spPr>
        <p:txBody>
          <a:bodyPr/>
          <a:lstStyle/>
          <a:p>
            <a:fld id="{6D439482-02B4-4692-ADB3-31FB7728BC7A}"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B7B02259-43BD-40EB-AF84-65722EFE0F0D}" type="datetimeFigureOut">
              <a:rPr lang="it-IT" smtClean="0"/>
              <a:pPr/>
              <a:t>27/03/2015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D439482-02B4-4692-ADB3-31FB7728BC7A}" type="slidenum">
              <a:rPr lang="it-IT" smtClean="0"/>
              <a:pPr/>
              <a:t>‹N›</a:t>
            </a:fld>
            <a:endParaRPr lang="it-IT"/>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676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B7B02259-43BD-40EB-AF84-65722EFE0F0D}" type="datetimeFigureOut">
              <a:rPr lang="it-IT" smtClean="0"/>
              <a:pPr/>
              <a:t>27/03/2015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D439482-02B4-4692-ADB3-31FB7728BC7A}" type="slidenum">
              <a:rPr lang="it-IT" smtClean="0"/>
              <a:pPr/>
              <a:t>‹N›</a:t>
            </a:fld>
            <a:endParaRPr lang="it-IT"/>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8" name="Segnaposto contenuto 7"/>
          <p:cNvSpPr>
            <a:spLocks noGrp="1"/>
          </p:cNvSpPr>
          <p:nvPr>
            <p:ph sz="quarter" idx="1"/>
          </p:nvPr>
        </p:nvSpPr>
        <p:spPr>
          <a:xfrm>
            <a:off x="457200" y="1600200"/>
            <a:ext cx="7467600" cy="48737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4"/>
          </p:nvPr>
        </p:nvSpPr>
        <p:spPr/>
        <p:txBody>
          <a:bodyPr rtlCol="0"/>
          <a:lstStyle/>
          <a:p>
            <a:fld id="{B7B02259-43BD-40EB-AF84-65722EFE0F0D}" type="datetimeFigureOut">
              <a:rPr lang="it-IT" smtClean="0"/>
              <a:pPr/>
              <a:t>27/03/2015</a:t>
            </a:fld>
            <a:endParaRPr lang="it-IT"/>
          </a:p>
        </p:txBody>
      </p:sp>
      <p:sp>
        <p:nvSpPr>
          <p:cNvPr id="9" name="Segnaposto numero diapositiva 8"/>
          <p:cNvSpPr>
            <a:spLocks noGrp="1"/>
          </p:cNvSpPr>
          <p:nvPr>
            <p:ph type="sldNum" sz="quarter" idx="15"/>
          </p:nvPr>
        </p:nvSpPr>
        <p:spPr/>
        <p:txBody>
          <a:bodyPr rtlCol="0"/>
          <a:lstStyle/>
          <a:p>
            <a:fld id="{6D439482-02B4-4692-ADB3-31FB7728BC7A}" type="slidenum">
              <a:rPr lang="it-IT" smtClean="0"/>
              <a:pPr/>
              <a:t>‹N›</a:t>
            </a:fld>
            <a:endParaRPr lang="it-IT"/>
          </a:p>
        </p:txBody>
      </p:sp>
      <p:sp>
        <p:nvSpPr>
          <p:cNvPr id="10" name="Segnaposto piè di pagina 9"/>
          <p:cNvSpPr>
            <a:spLocks noGrp="1"/>
          </p:cNvSpPr>
          <p:nvPr>
            <p:ph type="ftr" sz="quarter" idx="16"/>
          </p:nvPr>
        </p:nvSpPr>
        <p:spPr/>
        <p:txBody>
          <a:bodyPr rtlCol="0"/>
          <a:lstStyle/>
          <a:p>
            <a:endParaRPr lang="it-IT"/>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286000" y="2895600"/>
            <a:ext cx="6172200" cy="2053590"/>
          </a:xfrm>
        </p:spPr>
        <p:txBody>
          <a:bodyPr/>
          <a:lstStyle>
            <a:lvl1pPr algn="l">
              <a:buNone/>
              <a:defRPr sz="3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bwMode="auto">
          <a:xfrm rot="5400000">
            <a:off x="7763256" y="1170432"/>
            <a:ext cx="2286000" cy="381000"/>
          </a:xfrm>
        </p:spPr>
        <p:txBody>
          <a:bodyPr/>
          <a:lstStyle/>
          <a:p>
            <a:fld id="{B7B02259-43BD-40EB-AF84-65722EFE0F0D}" type="datetimeFigureOut">
              <a:rPr lang="it-IT" smtClean="0"/>
              <a:pPr/>
              <a:t>27/03/2015</a:t>
            </a:fld>
            <a:endParaRPr lang="it-IT"/>
          </a:p>
        </p:txBody>
      </p:sp>
      <p:sp>
        <p:nvSpPr>
          <p:cNvPr id="5" name="Segnaposto piè di pagina 4"/>
          <p:cNvSpPr>
            <a:spLocks noGrp="1"/>
          </p:cNvSpPr>
          <p:nvPr>
            <p:ph type="ftr" sz="quarter" idx="11"/>
          </p:nvPr>
        </p:nvSpPr>
        <p:spPr bwMode="auto">
          <a:xfrm rot="5400000">
            <a:off x="7077456" y="4178808"/>
            <a:ext cx="3657600" cy="384048"/>
          </a:xfrm>
        </p:spPr>
        <p:txBody>
          <a:bodyPr/>
          <a:lstStyle/>
          <a:p>
            <a:endParaRPr lang="it-IT"/>
          </a:p>
        </p:txBody>
      </p:sp>
      <p:sp>
        <p:nvSpPr>
          <p:cNvPr id="9" name="Rettango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340616" y="4928702"/>
            <a:ext cx="609600" cy="517524"/>
          </a:xfrm>
        </p:spPr>
        <p:txBody>
          <a:bodyPr/>
          <a:lstStyle/>
          <a:p>
            <a:fld id="{6D439482-02B4-4692-ADB3-31FB7728BC7A}"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B7B02259-43BD-40EB-AF84-65722EFE0F0D}" type="datetimeFigureOut">
              <a:rPr lang="it-IT" smtClean="0"/>
              <a:pPr/>
              <a:t>27/03/2015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D439482-02B4-4692-ADB3-31FB7728BC7A}" type="slidenum">
              <a:rPr lang="it-IT" smtClean="0"/>
              <a:pPr/>
              <a:t>‹N›</a:t>
            </a:fld>
            <a:endParaRPr lang="it-IT"/>
          </a:p>
        </p:txBody>
      </p:sp>
      <p:sp>
        <p:nvSpPr>
          <p:cNvPr id="9" name="Segnaposto contenuto 8"/>
          <p:cNvSpPr>
            <a:spLocks noGrp="1"/>
          </p:cNvSpPr>
          <p:nvPr>
            <p:ph sz="quarter" idx="1"/>
          </p:nvPr>
        </p:nvSpPr>
        <p:spPr>
          <a:xfrm>
            <a:off x="457200"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270248"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nchor="b"/>
          <a:lstStyle>
            <a:lvl1pPr>
              <a:defRPr/>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fld id="{B7B02259-43BD-40EB-AF84-65722EFE0F0D}" type="datetimeFigureOut">
              <a:rPr lang="it-IT" smtClean="0"/>
              <a:pPr/>
              <a:t>27/03/2015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D439482-02B4-4692-ADB3-31FB7728BC7A}" type="slidenum">
              <a:rPr lang="it-IT" smtClean="0"/>
              <a:pPr/>
              <a:t>‹N›</a:t>
            </a:fld>
            <a:endParaRPr lang="it-IT"/>
          </a:p>
        </p:txBody>
      </p:sp>
      <p:sp>
        <p:nvSpPr>
          <p:cNvPr id="11" name="Segnaposto contenuto 10"/>
          <p:cNvSpPr>
            <a:spLocks noGrp="1"/>
          </p:cNvSpPr>
          <p:nvPr>
            <p:ph sz="quarter" idx="2"/>
          </p:nvPr>
        </p:nvSpPr>
        <p:spPr>
          <a:xfrm>
            <a:off x="457200"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371975"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tes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4" name="Segnaposto tes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6" name="Segnaposto data 5"/>
          <p:cNvSpPr>
            <a:spLocks noGrp="1"/>
          </p:cNvSpPr>
          <p:nvPr>
            <p:ph type="dt" sz="half" idx="10"/>
          </p:nvPr>
        </p:nvSpPr>
        <p:spPr/>
        <p:txBody>
          <a:bodyPr rtlCol="0"/>
          <a:lstStyle/>
          <a:p>
            <a:fld id="{B7B02259-43BD-40EB-AF84-65722EFE0F0D}" type="datetimeFigureOut">
              <a:rPr lang="it-IT" smtClean="0"/>
              <a:pPr/>
              <a:t>27/03/2015</a:t>
            </a:fld>
            <a:endParaRPr lang="it-IT"/>
          </a:p>
        </p:txBody>
      </p:sp>
      <p:sp>
        <p:nvSpPr>
          <p:cNvPr id="7" name="Segnaposto numero diapositiva 6"/>
          <p:cNvSpPr>
            <a:spLocks noGrp="1"/>
          </p:cNvSpPr>
          <p:nvPr>
            <p:ph type="sldNum" sz="quarter" idx="11"/>
          </p:nvPr>
        </p:nvSpPr>
        <p:spPr/>
        <p:txBody>
          <a:bodyPr rtlCol="0"/>
          <a:lstStyle/>
          <a:p>
            <a:fld id="{6D439482-02B4-4692-ADB3-31FB7728BC7A}" type="slidenum">
              <a:rPr lang="it-IT" smtClean="0"/>
              <a:pPr/>
              <a:t>‹N›</a:t>
            </a:fld>
            <a:endParaRPr lang="it-IT"/>
          </a:p>
        </p:txBody>
      </p:sp>
      <p:sp>
        <p:nvSpPr>
          <p:cNvPr id="8" name="Segnaposto piè di pagina 7"/>
          <p:cNvSpPr>
            <a:spLocks noGrp="1"/>
          </p:cNvSpPr>
          <p:nvPr>
            <p:ph type="ftr" sz="quarter" idx="12"/>
          </p:nvPr>
        </p:nvSpPr>
        <p:spPr/>
        <p:txBody>
          <a:bodyPr rtlCol="0"/>
          <a:lstStyle/>
          <a:p>
            <a:endParaRPr lang="it-IT"/>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7B02259-43BD-40EB-AF84-65722EFE0F0D}" type="datetimeFigureOut">
              <a:rPr lang="it-IT" smtClean="0"/>
              <a:pPr/>
              <a:t>27/03/2015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D439482-02B4-4692-ADB3-31FB7728BC7A}" type="slidenum">
              <a:rPr lang="it-IT" smtClean="0"/>
              <a:pPr/>
              <a:t>‹N›</a:t>
            </a:fld>
            <a:endParaRPr lang="it-IT"/>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Connettore 1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304800" y="274320"/>
            <a:ext cx="5638800" cy="6327648"/>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4"/>
          </p:nvPr>
        </p:nvSpPr>
        <p:spPr/>
        <p:txBody>
          <a:bodyPr rtlCol="0"/>
          <a:lstStyle/>
          <a:p>
            <a:fld id="{B7B02259-43BD-40EB-AF84-65722EFE0F0D}" type="datetimeFigureOut">
              <a:rPr lang="it-IT" smtClean="0"/>
              <a:pPr/>
              <a:t>27/03/2015</a:t>
            </a:fld>
            <a:endParaRPr lang="it-IT"/>
          </a:p>
        </p:txBody>
      </p:sp>
      <p:sp>
        <p:nvSpPr>
          <p:cNvPr id="22" name="Segnaposto numero diapositiva 21"/>
          <p:cNvSpPr>
            <a:spLocks noGrp="1"/>
          </p:cNvSpPr>
          <p:nvPr>
            <p:ph type="sldNum" sz="quarter" idx="15"/>
          </p:nvPr>
        </p:nvSpPr>
        <p:spPr/>
        <p:txBody>
          <a:bodyPr rtlCol="0"/>
          <a:lstStyle/>
          <a:p>
            <a:fld id="{6D439482-02B4-4692-ADB3-31FB7728BC7A}" type="slidenum">
              <a:rPr lang="it-IT" smtClean="0"/>
              <a:pPr/>
              <a:t>‹N›</a:t>
            </a:fld>
            <a:endParaRPr lang="it-IT"/>
          </a:p>
        </p:txBody>
      </p:sp>
      <p:sp>
        <p:nvSpPr>
          <p:cNvPr id="23" name="Segnaposto piè di pagina 22"/>
          <p:cNvSpPr>
            <a:spLocks noGrp="1"/>
          </p:cNvSpPr>
          <p:nvPr>
            <p:ph type="ftr" sz="quarter" idx="16"/>
          </p:nvPr>
        </p:nvSpPr>
        <p:spPr/>
        <p:txBody>
          <a:bodyPr rtlCol="0"/>
          <a:lstStyle/>
          <a:p>
            <a:endParaRPr lang="it-IT"/>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3350133" y="3200400"/>
            <a:ext cx="6309360" cy="457200"/>
          </a:xfrm>
        </p:spPr>
        <p:txBody>
          <a:bodyPr anchor="b"/>
          <a:lstStyle>
            <a:lvl1pPr algn="l">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10" name="Connettore 1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fld id="{B7B02259-43BD-40EB-AF84-65722EFE0F0D}" type="datetimeFigureOut">
              <a:rPr lang="it-IT" smtClean="0"/>
              <a:pPr/>
              <a:t>27/03/2015</a:t>
            </a:fld>
            <a:endParaRPr lang="it-IT"/>
          </a:p>
        </p:txBody>
      </p:sp>
      <p:sp>
        <p:nvSpPr>
          <p:cNvPr id="18" name="Segnaposto numero diapositiva 17"/>
          <p:cNvSpPr>
            <a:spLocks noGrp="1"/>
          </p:cNvSpPr>
          <p:nvPr>
            <p:ph type="sldNum" sz="quarter" idx="11"/>
          </p:nvPr>
        </p:nvSpPr>
        <p:spPr/>
        <p:txBody>
          <a:bodyPr rtlCol="0"/>
          <a:lstStyle/>
          <a:p>
            <a:fld id="{6D439482-02B4-4692-ADB3-31FB7728BC7A}" type="slidenum">
              <a:rPr lang="it-IT" smtClean="0"/>
              <a:pPr/>
              <a:t>‹N›</a:t>
            </a:fld>
            <a:endParaRPr lang="it-IT"/>
          </a:p>
        </p:txBody>
      </p:sp>
      <p:sp>
        <p:nvSpPr>
          <p:cNvPr id="21" name="Segnaposto piè di pagina 20"/>
          <p:cNvSpPr>
            <a:spLocks noGrp="1"/>
          </p:cNvSpPr>
          <p:nvPr>
            <p:ph type="ftr" sz="quarter" idx="12"/>
          </p:nvPr>
        </p:nvSpPr>
        <p:spPr/>
        <p:txBody>
          <a:bodyPr rtlCol="0"/>
          <a:lstStyle/>
          <a:p>
            <a:endParaRPr lang="it-IT"/>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457200" y="274638"/>
            <a:ext cx="7467600" cy="1143000"/>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7B02259-43BD-40EB-AF84-65722EFE0F0D}" type="datetimeFigureOut">
              <a:rPr lang="it-IT" smtClean="0"/>
              <a:pPr/>
              <a:t>27/03/2015</a:t>
            </a:fld>
            <a:endParaRPr lang="it-IT"/>
          </a:p>
        </p:txBody>
      </p:sp>
      <p:sp>
        <p:nvSpPr>
          <p:cNvPr id="3" name="Segnaposto piè di pagin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t-IT"/>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D439482-02B4-4692-ADB3-31FB7728BC7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fade/>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descr="Cattura.JPG"/>
          <p:cNvPicPr>
            <a:picLocks noChangeAspect="1"/>
          </p:cNvPicPr>
          <p:nvPr/>
        </p:nvPicPr>
        <p:blipFill>
          <a:blip r:embed="rId2" cstate="print"/>
          <a:srcRect b="25000"/>
          <a:stretch>
            <a:fillRect/>
          </a:stretch>
        </p:blipFill>
        <p:spPr>
          <a:xfrm>
            <a:off x="1907704" y="1916832"/>
            <a:ext cx="6921803" cy="3456384"/>
          </a:xfrm>
          <a:prstGeom prst="rect">
            <a:avLst/>
          </a:prstGeom>
        </p:spPr>
      </p:pic>
      <p:pic>
        <p:nvPicPr>
          <p:cNvPr id="13" name="Picture 2" descr="C:\Users\Stefano\Desktop\pns\bioeuparks\loghi\p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71" y="183937"/>
            <a:ext cx="833742" cy="12102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1" y="201547"/>
            <a:ext cx="1152128" cy="432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5253" y="726862"/>
            <a:ext cx="627162" cy="6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79427" y="756645"/>
            <a:ext cx="566021" cy="566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31840" y="758219"/>
            <a:ext cx="564447" cy="564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60059" y="726862"/>
            <a:ext cx="476250"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03349" y="716149"/>
            <a:ext cx="725318" cy="539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96091" y="726862"/>
            <a:ext cx="1040046" cy="48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80112" y="726861"/>
            <a:ext cx="800376" cy="48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34782" y="758219"/>
            <a:ext cx="864095" cy="476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28667" y="656277"/>
            <a:ext cx="896937"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96312" y="194722"/>
            <a:ext cx="2279650"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45509" y="183937"/>
            <a:ext cx="2590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691136"/>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508004"/>
            <a:ext cx="8218487"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4"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 name="CasellaDiTesto 4"/>
          <p:cNvSpPr txBox="1"/>
          <p:nvPr/>
        </p:nvSpPr>
        <p:spPr>
          <a:xfrm>
            <a:off x="1622074" y="1605920"/>
            <a:ext cx="7342413" cy="5324535"/>
          </a:xfrm>
          <a:prstGeom prst="rect">
            <a:avLst/>
          </a:prstGeom>
          <a:noFill/>
        </p:spPr>
        <p:txBody>
          <a:bodyPr wrap="square" rtlCol="0">
            <a:spAutoFit/>
          </a:bodyPr>
          <a:lstStyle/>
          <a:p>
            <a:r>
              <a:rPr lang="en-US" sz="2000" dirty="0" smtClean="0"/>
              <a:t>Furthermore, during the product delivery the a technical file will be given to the buyer. The file will include detailed </a:t>
            </a:r>
            <a:r>
              <a:rPr lang="it-IT" sz="2000" dirty="0" err="1" smtClean="0"/>
              <a:t>product</a:t>
            </a:r>
            <a:r>
              <a:rPr lang="it-IT" sz="2000" dirty="0" smtClean="0"/>
              <a:t> </a:t>
            </a:r>
            <a:r>
              <a:rPr lang="it-IT" sz="2000" dirty="0" err="1"/>
              <a:t>characteristics</a:t>
            </a:r>
            <a:r>
              <a:rPr lang="it-IT" sz="2000" dirty="0"/>
              <a:t> and </a:t>
            </a:r>
            <a:r>
              <a:rPr lang="it-IT" sz="2000" dirty="0" err="1" smtClean="0"/>
              <a:t>physicochemical</a:t>
            </a:r>
            <a:r>
              <a:rPr lang="it-IT" sz="2000" dirty="0" smtClean="0"/>
              <a:t> </a:t>
            </a:r>
            <a:r>
              <a:rPr lang="it-IT" sz="2000" dirty="0" err="1" smtClean="0"/>
              <a:t>specifications</a:t>
            </a:r>
            <a:r>
              <a:rPr lang="it-IT" sz="2000" dirty="0" smtClean="0"/>
              <a:t>, and a </a:t>
            </a:r>
            <a:r>
              <a:rPr lang="it-IT" sz="2000" dirty="0" err="1" smtClean="0"/>
              <a:t>warranty</a:t>
            </a:r>
            <a:r>
              <a:rPr lang="it-IT" sz="2000" dirty="0" smtClean="0"/>
              <a:t> </a:t>
            </a:r>
            <a:r>
              <a:rPr lang="it-IT" sz="2000" dirty="0" err="1" smtClean="0"/>
              <a:t>that</a:t>
            </a:r>
            <a:r>
              <a:rPr lang="it-IT" sz="2000" dirty="0" smtClean="0"/>
              <a:t> the </a:t>
            </a:r>
            <a:r>
              <a:rPr lang="it-IT" sz="2000" dirty="0" err="1" smtClean="0"/>
              <a:t>product</a:t>
            </a:r>
            <a:r>
              <a:rPr lang="it-IT" sz="2000" dirty="0" smtClean="0"/>
              <a:t> </a:t>
            </a:r>
            <a:r>
              <a:rPr lang="it-IT" sz="2000" dirty="0" err="1" smtClean="0"/>
              <a:t>has</a:t>
            </a:r>
            <a:r>
              <a:rPr lang="it-IT" sz="2000" dirty="0" smtClean="0"/>
              <a:t> </a:t>
            </a:r>
            <a:r>
              <a:rPr lang="it-IT" sz="2000" dirty="0" err="1" smtClean="0"/>
              <a:t>been</a:t>
            </a:r>
            <a:r>
              <a:rPr lang="it-IT" sz="2000" dirty="0" smtClean="0"/>
              <a:t> </a:t>
            </a:r>
            <a:r>
              <a:rPr lang="it-IT" sz="2000" dirty="0" err="1" smtClean="0"/>
              <a:t>produced</a:t>
            </a:r>
            <a:r>
              <a:rPr lang="it-IT" sz="2000" dirty="0" smtClean="0"/>
              <a:t> </a:t>
            </a:r>
            <a:r>
              <a:rPr lang="it-IT" sz="2000" dirty="0" err="1" smtClean="0"/>
              <a:t>within</a:t>
            </a:r>
            <a:r>
              <a:rPr lang="it-IT" sz="2000" dirty="0" smtClean="0"/>
              <a:t> the </a:t>
            </a:r>
            <a:r>
              <a:rPr lang="it-IT" sz="2000" dirty="0" err="1" smtClean="0"/>
              <a:t>territory</a:t>
            </a:r>
            <a:r>
              <a:rPr lang="it-IT" sz="2000" dirty="0" smtClean="0"/>
              <a:t> of the </a:t>
            </a:r>
            <a:r>
              <a:rPr lang="en-US" sz="2000" dirty="0" err="1" smtClean="0"/>
              <a:t>Sila</a:t>
            </a:r>
            <a:r>
              <a:rPr lang="en-US" sz="2000" dirty="0" smtClean="0"/>
              <a:t> </a:t>
            </a:r>
            <a:r>
              <a:rPr lang="en-US" sz="2000" dirty="0"/>
              <a:t>National Park</a:t>
            </a:r>
            <a:r>
              <a:rPr lang="en-US" sz="2000" dirty="0" smtClean="0"/>
              <a:t>.</a:t>
            </a:r>
          </a:p>
          <a:p>
            <a:endParaRPr lang="en-US" sz="2000" dirty="0"/>
          </a:p>
          <a:p>
            <a:r>
              <a:rPr lang="en-US" sz="2000" dirty="0" smtClean="0"/>
              <a:t>The </a:t>
            </a:r>
            <a:r>
              <a:rPr lang="en-US" sz="2000" dirty="0"/>
              <a:t>traceability of the </a:t>
            </a:r>
            <a:r>
              <a:rPr lang="en-US" sz="2000" dirty="0" smtClean="0"/>
              <a:t>product will be verified thanks to the following documents:</a:t>
            </a:r>
            <a:endParaRPr lang="en-US" sz="2000" dirty="0" smtClean="0"/>
          </a:p>
          <a:p>
            <a:pPr marL="285750" indent="-285750">
              <a:buFont typeface="Arial" panose="020B0604020202020204" pitchFamily="34" charset="0"/>
              <a:buChar char="•"/>
            </a:pPr>
            <a:r>
              <a:rPr lang="en-US" sz="2000" dirty="0" smtClean="0"/>
              <a:t>Cutting a</a:t>
            </a:r>
            <a:r>
              <a:rPr lang="en-US" sz="2000" dirty="0" smtClean="0"/>
              <a:t>uthorization issued </a:t>
            </a:r>
            <a:r>
              <a:rPr lang="en-US" sz="2000" dirty="0"/>
              <a:t>by </a:t>
            </a:r>
            <a:r>
              <a:rPr lang="en-US" sz="2000" dirty="0"/>
              <a:t>Calabria </a:t>
            </a:r>
            <a:r>
              <a:rPr lang="en-US" sz="2000" dirty="0" smtClean="0"/>
              <a:t>Region</a:t>
            </a:r>
            <a:r>
              <a:rPr lang="en-US" sz="2000" dirty="0" smtClean="0"/>
              <a:t>;</a:t>
            </a:r>
          </a:p>
          <a:p>
            <a:pPr marL="285750" indent="-285750">
              <a:buFont typeface="Arial" panose="020B0604020202020204" pitchFamily="34" charset="0"/>
              <a:buChar char="•"/>
            </a:pPr>
            <a:r>
              <a:rPr lang="en-US" sz="2000" dirty="0" smtClean="0"/>
              <a:t>Purchasing </a:t>
            </a:r>
            <a:r>
              <a:rPr lang="en-US" sz="2000" dirty="0"/>
              <a:t>contract of the </a:t>
            </a:r>
            <a:r>
              <a:rPr lang="en-US" sz="2000" dirty="0" smtClean="0"/>
              <a:t>timber;</a:t>
            </a:r>
          </a:p>
          <a:p>
            <a:pPr marL="285750" indent="-285750">
              <a:buFont typeface="Arial" panose="020B0604020202020204" pitchFamily="34" charset="0"/>
              <a:buChar char="•"/>
            </a:pPr>
            <a:r>
              <a:rPr lang="en-US" sz="2000" dirty="0" smtClean="0"/>
              <a:t>Summary </a:t>
            </a:r>
            <a:r>
              <a:rPr lang="en-US" sz="2000" dirty="0"/>
              <a:t>report, prepared by the director of forestry work, stating in detail the processing </a:t>
            </a:r>
            <a:r>
              <a:rPr lang="en-US" sz="2000" dirty="0" smtClean="0"/>
              <a:t>steps </a:t>
            </a:r>
            <a:r>
              <a:rPr lang="en-US" sz="2000" dirty="0" smtClean="0"/>
              <a:t>and </a:t>
            </a:r>
            <a:r>
              <a:rPr lang="en-US" sz="2000" dirty="0"/>
              <a:t>the place of origin of the </a:t>
            </a:r>
            <a:r>
              <a:rPr lang="en-US" sz="2000" dirty="0" smtClean="0"/>
              <a:t>wood, </a:t>
            </a:r>
            <a:r>
              <a:rPr lang="en-US" sz="2000" dirty="0"/>
              <a:t>as </a:t>
            </a:r>
            <a:r>
              <a:rPr lang="en-US" sz="2000" dirty="0" smtClean="0"/>
              <a:t>requested by </a:t>
            </a:r>
            <a:r>
              <a:rPr lang="en-US" sz="2000" dirty="0"/>
              <a:t>the Track and Trace system indicated by the LSCP (Localized Supply Chain Plan</a:t>
            </a:r>
            <a:r>
              <a:rPr lang="en-US" sz="2000" dirty="0" smtClean="0"/>
              <a:t>);</a:t>
            </a:r>
          </a:p>
          <a:p>
            <a:pPr marL="285750" indent="-285750">
              <a:buFont typeface="Arial" panose="020B0604020202020204" pitchFamily="34" charset="0"/>
              <a:buChar char="•"/>
            </a:pPr>
            <a:r>
              <a:rPr lang="en-US" sz="2000" dirty="0" smtClean="0"/>
              <a:t>Statement </a:t>
            </a:r>
            <a:r>
              <a:rPr lang="en-US" sz="2000" dirty="0"/>
              <a:t>that </a:t>
            </a:r>
            <a:r>
              <a:rPr lang="en-US" sz="2000" dirty="0" smtClean="0"/>
              <a:t>the pellet transformation occurred </a:t>
            </a:r>
            <a:r>
              <a:rPr lang="en-US" sz="2000" dirty="0"/>
              <a:t>inside </a:t>
            </a:r>
            <a:r>
              <a:rPr lang="en-US" sz="2000" dirty="0" smtClean="0"/>
              <a:t>the territory of </a:t>
            </a:r>
            <a:r>
              <a:rPr lang="en-US" sz="2000" dirty="0" err="1" smtClean="0"/>
              <a:t>Sila</a:t>
            </a:r>
            <a:r>
              <a:rPr lang="en-US" sz="2000" dirty="0" smtClean="0"/>
              <a:t> </a:t>
            </a:r>
            <a:r>
              <a:rPr lang="en-US" sz="2000"/>
              <a:t>National </a:t>
            </a:r>
            <a:r>
              <a:rPr lang="en-US" sz="2000" smtClean="0"/>
              <a:t>Park.</a:t>
            </a:r>
            <a:endParaRPr lang="en-US" sz="2000" dirty="0" smtClean="0"/>
          </a:p>
        </p:txBody>
      </p:sp>
    </p:spTree>
    <p:extLst>
      <p:ext uri="{BB962C8B-B14F-4D97-AF65-F5344CB8AC3E}">
        <p14:creationId xmlns:p14="http://schemas.microsoft.com/office/powerpoint/2010/main" val="27831400"/>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155" y="252543"/>
            <a:ext cx="8218487"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egnaposto contenuto 8"/>
          <p:cNvSpPr>
            <a:spLocks noGrp="1"/>
          </p:cNvSpPr>
          <p:nvPr>
            <p:ph sz="quarter" idx="1"/>
          </p:nvPr>
        </p:nvSpPr>
        <p:spPr>
          <a:xfrm>
            <a:off x="755576" y="1556792"/>
            <a:ext cx="7169224" cy="4917160"/>
          </a:xfrm>
        </p:spPr>
        <p:txBody>
          <a:bodyPr>
            <a:normAutofit/>
          </a:bodyPr>
          <a:lstStyle/>
          <a:p>
            <a:pPr marL="0" indent="0" algn="just">
              <a:spcBef>
                <a:spcPts val="0"/>
              </a:spcBef>
              <a:buNone/>
            </a:pPr>
            <a:r>
              <a:rPr lang="en-US" dirty="0" err="1" smtClean="0"/>
              <a:t>Sila</a:t>
            </a:r>
            <a:r>
              <a:rPr lang="en-US" dirty="0" smtClean="0"/>
              <a:t> </a:t>
            </a:r>
            <a:r>
              <a:rPr lang="en-US" dirty="0"/>
              <a:t>National Park participates in the European project </a:t>
            </a:r>
            <a:r>
              <a:rPr lang="en-US" dirty="0" err="1"/>
              <a:t>Bioeuparks</a:t>
            </a:r>
            <a:r>
              <a:rPr lang="en-US" dirty="0"/>
              <a:t> that is taking place in the natural parks of five EU countries - the project aims to expand the supply of local biomass from forests managed in a sustainable manner and to promote </a:t>
            </a:r>
            <a:r>
              <a:rPr lang="en-US" dirty="0" smtClean="0"/>
              <a:t>a more </a:t>
            </a:r>
            <a:r>
              <a:rPr lang="en-US" dirty="0"/>
              <a:t>efficient </a:t>
            </a:r>
            <a:r>
              <a:rPr lang="en-US" dirty="0" smtClean="0"/>
              <a:t>use for </a:t>
            </a:r>
            <a:r>
              <a:rPr lang="en-US" dirty="0"/>
              <a:t>heating </a:t>
            </a:r>
            <a:r>
              <a:rPr lang="en-US" dirty="0" smtClean="0"/>
              <a:t>and/or </a:t>
            </a:r>
            <a:r>
              <a:rPr lang="en-US" dirty="0"/>
              <a:t>cogeneration. </a:t>
            </a:r>
            <a:endParaRPr lang="en-US" dirty="0" smtClean="0"/>
          </a:p>
          <a:p>
            <a:pPr marL="0" indent="0" algn="just">
              <a:spcBef>
                <a:spcPts val="0"/>
              </a:spcBef>
              <a:buNone/>
            </a:pPr>
            <a:endParaRPr lang="en-US" dirty="0" smtClean="0"/>
          </a:p>
          <a:p>
            <a:pPr marL="0" indent="0" algn="just">
              <a:spcBef>
                <a:spcPts val="0"/>
              </a:spcBef>
              <a:buNone/>
            </a:pPr>
            <a:r>
              <a:rPr lang="en-US" dirty="0" smtClean="0"/>
              <a:t>All </a:t>
            </a:r>
            <a:r>
              <a:rPr lang="en-US" dirty="0"/>
              <a:t>this </a:t>
            </a:r>
            <a:r>
              <a:rPr lang="en-US" dirty="0" smtClean="0"/>
              <a:t>will </a:t>
            </a:r>
            <a:r>
              <a:rPr lang="en-US" dirty="0"/>
              <a:t>be achieved </a:t>
            </a:r>
            <a:r>
              <a:rPr lang="it-IT" dirty="0" err="1" smtClean="0"/>
              <a:t>through</a:t>
            </a:r>
            <a:r>
              <a:rPr lang="it-IT" dirty="0" smtClean="0"/>
              <a:t> </a:t>
            </a:r>
            <a:r>
              <a:rPr lang="en-US" dirty="0" smtClean="0"/>
              <a:t>setting </a:t>
            </a:r>
            <a:r>
              <a:rPr lang="en-US" dirty="0"/>
              <a:t>up </a:t>
            </a:r>
            <a:r>
              <a:rPr lang="en-US" dirty="0" smtClean="0"/>
              <a:t>a </a:t>
            </a:r>
            <a:r>
              <a:rPr lang="en-US" dirty="0" smtClean="0"/>
              <a:t>short </a:t>
            </a:r>
            <a:r>
              <a:rPr lang="en-US" dirty="0"/>
              <a:t>or very short supply </a:t>
            </a:r>
            <a:r>
              <a:rPr lang="en-US" dirty="0" smtClean="0"/>
              <a:t>chain </a:t>
            </a:r>
            <a:r>
              <a:rPr lang="en-US" dirty="0"/>
              <a:t>(&lt; 50 km) and </a:t>
            </a:r>
            <a:r>
              <a:rPr lang="en-US" dirty="0" smtClean="0"/>
              <a:t>small-scale </a:t>
            </a:r>
            <a:r>
              <a:rPr lang="en-US" dirty="0"/>
              <a:t>installations (&lt; 1 MW), considering adequate economic margins for the stakeholders</a:t>
            </a:r>
            <a:r>
              <a:rPr lang="en-US" dirty="0" smtClean="0"/>
              <a:t> </a:t>
            </a:r>
            <a:endParaRPr lang="en-US" dirty="0"/>
          </a:p>
        </p:txBody>
      </p:sp>
    </p:spTree>
    <p:extLst>
      <p:ext uri="{BB962C8B-B14F-4D97-AF65-F5344CB8AC3E}">
        <p14:creationId xmlns:p14="http://schemas.microsoft.com/office/powerpoint/2010/main" val="1023913801"/>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286000" y="2708920"/>
            <a:ext cx="6102424" cy="584775"/>
          </a:xfrm>
          <a:prstGeom prst="rect">
            <a:avLst/>
          </a:prstGeom>
        </p:spPr>
        <p:txBody>
          <a:bodyPr wrap="square">
            <a:spAutoFit/>
          </a:bodyPr>
          <a:lstStyle/>
          <a:p>
            <a:pPr marL="742950" lvl="1" indent="-285750">
              <a:buFont typeface="Wingdings" pitchFamily="2" charset="2"/>
              <a:buChar char="q"/>
            </a:pPr>
            <a:endParaRPr lang="it-IT" sz="1400" dirty="0" smtClean="0"/>
          </a:p>
          <a:p>
            <a:pPr marL="285750" indent="-285750">
              <a:buFont typeface="Wingdings" pitchFamily="2" charset="2"/>
              <a:buChar char="q"/>
            </a:pPr>
            <a:endParaRPr lang="it-IT" dirty="0" smtClean="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962" y="188640"/>
            <a:ext cx="8218487"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1767680" y="1772814"/>
            <a:ext cx="7124800" cy="5201424"/>
          </a:xfrm>
          <a:prstGeom prst="rect">
            <a:avLst/>
          </a:prstGeom>
          <a:noFill/>
        </p:spPr>
        <p:txBody>
          <a:bodyPr wrap="square" rtlCol="0">
            <a:spAutoFit/>
          </a:bodyPr>
          <a:lstStyle/>
          <a:p>
            <a:pPr algn="just"/>
            <a:r>
              <a:rPr lang="en-US" sz="2400" dirty="0"/>
              <a:t>As established by </a:t>
            </a:r>
            <a:r>
              <a:rPr lang="en-US" sz="2400" dirty="0" smtClean="0"/>
              <a:t>the </a:t>
            </a:r>
            <a:r>
              <a:rPr lang="en-US" sz="2400" dirty="0"/>
              <a:t>project in the </a:t>
            </a:r>
            <a:r>
              <a:rPr lang="en-US" sz="2400" b="1" dirty="0"/>
              <a:t>first phase</a:t>
            </a:r>
            <a:r>
              <a:rPr lang="en-US" sz="2400" dirty="0"/>
              <a:t>, through </a:t>
            </a:r>
            <a:r>
              <a:rPr lang="en-US" sz="2400" dirty="0" smtClean="0"/>
              <a:t>specific meetings </a:t>
            </a:r>
            <a:r>
              <a:rPr lang="en-US" sz="2400" dirty="0"/>
              <a:t>a Localized Supply Chain </a:t>
            </a:r>
            <a:r>
              <a:rPr lang="en-US" sz="2400" dirty="0" smtClean="0"/>
              <a:t>Plan, the operative and permanent tool for the implementation of the </a:t>
            </a:r>
            <a:r>
              <a:rPr lang="en-US" sz="2400" dirty="0" smtClean="0"/>
              <a:t>supply chain, has been drafted. The Plan will be used in the heating systems of the Park (the Park house, the </a:t>
            </a:r>
          </a:p>
          <a:p>
            <a:pPr algn="just"/>
            <a:r>
              <a:rPr lang="en-US" sz="2400" dirty="0" smtClean="0"/>
              <a:t>CTA - </a:t>
            </a:r>
            <a:r>
              <a:rPr lang="en-US" sz="2400" i="1" dirty="0"/>
              <a:t>territorial coordination for the </a:t>
            </a:r>
            <a:r>
              <a:rPr lang="en-US" sz="2400" i="1" dirty="0" smtClean="0"/>
              <a:t>environment </a:t>
            </a:r>
            <a:r>
              <a:rPr lang="en-US" sz="2400" dirty="0" smtClean="0"/>
              <a:t>headquarters</a:t>
            </a:r>
            <a:r>
              <a:rPr lang="en-US" sz="2400" dirty="0"/>
              <a:t>, local </a:t>
            </a:r>
            <a:r>
              <a:rPr lang="en-US" sz="2400" dirty="0"/>
              <a:t>m</a:t>
            </a:r>
            <a:r>
              <a:rPr lang="en-US" sz="2400" dirty="0" smtClean="0"/>
              <a:t>useums, </a:t>
            </a:r>
            <a:r>
              <a:rPr lang="en-US" sz="2400" dirty="0"/>
              <a:t>etc.). </a:t>
            </a:r>
            <a:endParaRPr lang="en-US" sz="2400" dirty="0" smtClean="0"/>
          </a:p>
          <a:p>
            <a:pPr algn="just"/>
            <a:endParaRPr lang="en-US" sz="2400" dirty="0" smtClean="0"/>
          </a:p>
          <a:p>
            <a:pPr algn="just"/>
            <a:r>
              <a:rPr lang="en-US" sz="2400" dirty="0" smtClean="0"/>
              <a:t>In </a:t>
            </a:r>
            <a:r>
              <a:rPr lang="en-US" sz="2400" dirty="0"/>
              <a:t>the </a:t>
            </a:r>
            <a:r>
              <a:rPr lang="en-US" sz="2400" b="1" dirty="0"/>
              <a:t>second phase </a:t>
            </a:r>
            <a:r>
              <a:rPr lang="en-US" sz="2400" dirty="0"/>
              <a:t>of the </a:t>
            </a:r>
            <a:r>
              <a:rPr lang="en-US" sz="2400" dirty="0" smtClean="0"/>
              <a:t>Project, the extension, stabilization and activation of the supply chain in the </a:t>
            </a:r>
            <a:r>
              <a:rPr lang="en-US" sz="2400" dirty="0"/>
              <a:t>territory of the </a:t>
            </a:r>
            <a:r>
              <a:rPr lang="en-US" sz="2400" dirty="0" err="1"/>
              <a:t>Sila</a:t>
            </a:r>
            <a:r>
              <a:rPr lang="en-US" sz="2400" dirty="0"/>
              <a:t> National </a:t>
            </a:r>
            <a:r>
              <a:rPr lang="en-US" sz="2400" dirty="0" smtClean="0"/>
              <a:t>Park is expected.</a:t>
            </a:r>
          </a:p>
          <a:p>
            <a:pPr algn="just"/>
            <a:endParaRPr lang="en-US" sz="2000" dirty="0" smtClean="0"/>
          </a:p>
        </p:txBody>
      </p:sp>
    </p:spTree>
    <p:extLst>
      <p:ext uri="{BB962C8B-B14F-4D97-AF65-F5344CB8AC3E}">
        <p14:creationId xmlns:p14="http://schemas.microsoft.com/office/powerpoint/2010/main" val="37322000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6976"/>
            <a:ext cx="8218487"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2068415" y="1667951"/>
            <a:ext cx="6696744" cy="4154984"/>
          </a:xfrm>
          <a:prstGeom prst="rect">
            <a:avLst/>
          </a:prstGeom>
          <a:noFill/>
        </p:spPr>
        <p:txBody>
          <a:bodyPr wrap="square" rtlCol="0">
            <a:spAutoFit/>
          </a:bodyPr>
          <a:lstStyle/>
          <a:p>
            <a:pPr algn="just"/>
            <a:r>
              <a:rPr lang="en-US" sz="2400" b="1" dirty="0" err="1"/>
              <a:t>Sila</a:t>
            </a:r>
            <a:r>
              <a:rPr lang="en-US" sz="2400" b="1" dirty="0"/>
              <a:t> National Park </a:t>
            </a:r>
            <a:r>
              <a:rPr lang="en-US" sz="2400" dirty="0"/>
              <a:t>therefore</a:t>
            </a:r>
            <a:r>
              <a:rPr lang="en-US" sz="2400" b="1" dirty="0"/>
              <a:t> </a:t>
            </a:r>
            <a:r>
              <a:rPr lang="en-US" sz="2400" dirty="0"/>
              <a:t>proceeded with entrusting a supply contract for pellet which will be used for the heating system of the places managed by the Park</a:t>
            </a:r>
            <a:r>
              <a:rPr lang="en-US" sz="2400" dirty="0" smtClean="0"/>
              <a:t>.</a:t>
            </a:r>
            <a:endParaRPr lang="en-US" sz="2400" dirty="0"/>
          </a:p>
          <a:p>
            <a:pPr algn="just"/>
            <a:endParaRPr lang="en-US" sz="2400" dirty="0" smtClean="0"/>
          </a:p>
          <a:p>
            <a:pPr algn="just"/>
            <a:r>
              <a:rPr lang="en-US" sz="2400" dirty="0" smtClean="0"/>
              <a:t>The </a:t>
            </a:r>
            <a:r>
              <a:rPr lang="en-US" sz="2400" dirty="0"/>
              <a:t>operators (</a:t>
            </a:r>
            <a:r>
              <a:rPr lang="en-US" sz="2400" dirty="0" smtClean="0"/>
              <a:t>logging companies) who </a:t>
            </a:r>
            <a:r>
              <a:rPr lang="en-US" sz="2400" dirty="0" smtClean="0"/>
              <a:t>were invited to submitted bind </a:t>
            </a:r>
            <a:r>
              <a:rPr lang="en-US" sz="2400" dirty="0"/>
              <a:t>for the supply of </a:t>
            </a:r>
            <a:r>
              <a:rPr lang="en-US" sz="2400" dirty="0" smtClean="0"/>
              <a:t>pellets </a:t>
            </a:r>
            <a:r>
              <a:rPr lang="en-US" sz="2400" dirty="0" smtClean="0"/>
              <a:t>were the same who attended the meetings organized within </a:t>
            </a:r>
            <a:r>
              <a:rPr lang="en-US" sz="2400" dirty="0"/>
              <a:t>the </a:t>
            </a:r>
            <a:r>
              <a:rPr lang="en-US" sz="2400" dirty="0" smtClean="0"/>
              <a:t>project </a:t>
            </a:r>
            <a:r>
              <a:rPr lang="en-US" sz="2400" dirty="0"/>
              <a:t>and signed a </a:t>
            </a:r>
            <a:r>
              <a:rPr lang="en-US" sz="2400" dirty="0" smtClean="0"/>
              <a:t>Memorandum </a:t>
            </a:r>
            <a:r>
              <a:rPr lang="en-US" sz="2400" dirty="0"/>
              <a:t>of </a:t>
            </a:r>
            <a:r>
              <a:rPr lang="en-US" sz="2400" dirty="0" smtClean="0"/>
              <a:t>Understanding with </a:t>
            </a:r>
            <a:r>
              <a:rPr lang="en-US" sz="2400" dirty="0" err="1"/>
              <a:t>Sila</a:t>
            </a:r>
            <a:r>
              <a:rPr lang="en-US" sz="2400" dirty="0"/>
              <a:t> National </a:t>
            </a:r>
            <a:r>
              <a:rPr lang="en-US" sz="2400" dirty="0" smtClean="0"/>
              <a:t>Park in date </a:t>
            </a:r>
            <a:r>
              <a:rPr lang="en-US" sz="2400" dirty="0"/>
              <a:t> </a:t>
            </a:r>
            <a:r>
              <a:rPr lang="en-US" sz="2400" dirty="0" smtClean="0"/>
              <a:t>17.12.2013 </a:t>
            </a:r>
          </a:p>
        </p:txBody>
      </p:sp>
    </p:spTree>
    <p:extLst>
      <p:ext uri="{BB962C8B-B14F-4D97-AF65-F5344CB8AC3E}">
        <p14:creationId xmlns:p14="http://schemas.microsoft.com/office/powerpoint/2010/main" val="2616284050"/>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923" y="188640"/>
            <a:ext cx="8218487"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1907704" y="1700808"/>
            <a:ext cx="7056784" cy="4939814"/>
          </a:xfrm>
          <a:prstGeom prst="rect">
            <a:avLst/>
          </a:prstGeom>
          <a:noFill/>
        </p:spPr>
        <p:txBody>
          <a:bodyPr wrap="square" rtlCol="0">
            <a:spAutoFit/>
          </a:bodyPr>
          <a:lstStyle/>
          <a:p>
            <a:r>
              <a:rPr lang="en-US" sz="2100" dirty="0"/>
              <a:t>The technical characteristics of the pellets </a:t>
            </a:r>
            <a:r>
              <a:rPr lang="en-US" sz="2100" dirty="0" smtClean="0"/>
              <a:t>must </a:t>
            </a:r>
            <a:r>
              <a:rPr lang="en-US" sz="2100" dirty="0"/>
              <a:t>comply with EN 14961-2, type ENPLUS-A1. </a:t>
            </a:r>
            <a:endParaRPr lang="en-US" sz="2100" dirty="0" smtClean="0"/>
          </a:p>
          <a:p>
            <a:r>
              <a:rPr lang="en-US" sz="2100" dirty="0" smtClean="0"/>
              <a:t>In </a:t>
            </a:r>
            <a:r>
              <a:rPr lang="en-US" sz="2100" dirty="0"/>
              <a:t>particular, </a:t>
            </a:r>
            <a:r>
              <a:rPr lang="en-US" sz="2100" dirty="0" smtClean="0"/>
              <a:t>pellets </a:t>
            </a:r>
            <a:r>
              <a:rPr lang="en-US" sz="2100" dirty="0"/>
              <a:t>must be made </a:t>
            </a:r>
            <a:r>
              <a:rPr lang="en-US" sz="2100" dirty="0" smtClean="0"/>
              <a:t>by pure </a:t>
            </a:r>
            <a:r>
              <a:rPr lang="en-US" sz="2100" dirty="0"/>
              <a:t>round wood or residues </a:t>
            </a:r>
            <a:r>
              <a:rPr lang="en-US" sz="2100" dirty="0" smtClean="0"/>
              <a:t>- </a:t>
            </a:r>
            <a:r>
              <a:rPr lang="it-IT" sz="2100" dirty="0" err="1" smtClean="0"/>
              <a:t>not</a:t>
            </a:r>
            <a:r>
              <a:rPr lang="it-IT" sz="2100" dirty="0" smtClean="0"/>
              <a:t> </a:t>
            </a:r>
            <a:r>
              <a:rPr lang="it-IT" sz="2100" dirty="0" err="1"/>
              <a:t>treated</a:t>
            </a:r>
            <a:r>
              <a:rPr lang="it-IT" sz="2100" dirty="0"/>
              <a:t> with </a:t>
            </a:r>
            <a:r>
              <a:rPr lang="it-IT" sz="2100" dirty="0" err="1" smtClean="0"/>
              <a:t>chemicals</a:t>
            </a:r>
            <a:r>
              <a:rPr lang="it-IT" sz="2100" dirty="0" smtClean="0"/>
              <a:t> – from </a:t>
            </a:r>
            <a:r>
              <a:rPr lang="en-US" sz="2100" dirty="0" smtClean="0"/>
              <a:t>primary </a:t>
            </a:r>
            <a:r>
              <a:rPr lang="en-US" sz="2100" dirty="0"/>
              <a:t>wood processing </a:t>
            </a:r>
            <a:r>
              <a:rPr lang="en-US" sz="2100" dirty="0" smtClean="0"/>
              <a:t>industry, made 70</a:t>
            </a:r>
            <a:r>
              <a:rPr lang="en-US" sz="2100" dirty="0"/>
              <a:t>% </a:t>
            </a:r>
            <a:r>
              <a:rPr lang="en-US" sz="2100" dirty="0" smtClean="0"/>
              <a:t>of timber </a:t>
            </a:r>
            <a:r>
              <a:rPr lang="en-US" sz="2100" dirty="0"/>
              <a:t>conifers (pine, Douglas fir, etc.) and 30% of hardwood (beech, alder, poplar</a:t>
            </a:r>
            <a:r>
              <a:rPr lang="en-US" sz="2100" dirty="0" smtClean="0"/>
              <a:t>).</a:t>
            </a:r>
          </a:p>
          <a:p>
            <a:r>
              <a:rPr lang="en-US" sz="2100" dirty="0" smtClean="0"/>
              <a:t>Energy </a:t>
            </a:r>
            <a:r>
              <a:rPr lang="en-US" sz="2100" dirty="0" smtClean="0"/>
              <a:t>content must comply with the characteristics </a:t>
            </a:r>
            <a:r>
              <a:rPr lang="en-US" sz="2100" dirty="0"/>
              <a:t>referred to </a:t>
            </a:r>
            <a:r>
              <a:rPr lang="en-US" sz="2100" dirty="0" smtClean="0"/>
              <a:t>paragraph </a:t>
            </a:r>
            <a:r>
              <a:rPr lang="en-US" sz="2100" dirty="0"/>
              <a:t>9.2 of the </a:t>
            </a:r>
            <a:r>
              <a:rPr lang="en-US" sz="2100" dirty="0" smtClean="0"/>
              <a:t>local legislation</a:t>
            </a:r>
            <a:r>
              <a:rPr lang="en-US" sz="2100" dirty="0"/>
              <a:t>, </a:t>
            </a:r>
            <a:r>
              <a:rPr lang="en-US" sz="2100" dirty="0" smtClean="0"/>
              <a:t>which is:</a:t>
            </a:r>
          </a:p>
          <a:p>
            <a:endParaRPr lang="en-US" sz="2100" dirty="0"/>
          </a:p>
          <a:p>
            <a:r>
              <a:rPr lang="it-IT" sz="2100" dirty="0" err="1"/>
              <a:t>H</a:t>
            </a:r>
            <a:r>
              <a:rPr lang="it-IT" sz="2100" dirty="0" err="1" smtClean="0"/>
              <a:t>eating</a:t>
            </a:r>
            <a:r>
              <a:rPr lang="it-IT" sz="2100" dirty="0" smtClean="0"/>
              <a:t> </a:t>
            </a:r>
            <a:r>
              <a:rPr lang="it-IT" sz="2100" dirty="0" err="1"/>
              <a:t>value</a:t>
            </a:r>
            <a:r>
              <a:rPr lang="it-IT" sz="2100" dirty="0"/>
              <a:t> </a:t>
            </a:r>
            <a:r>
              <a:rPr lang="en-US" sz="2100" dirty="0"/>
              <a:t>&lt; </a:t>
            </a:r>
            <a:r>
              <a:rPr lang="it-IT" sz="2100" dirty="0" smtClean="0"/>
              <a:t>16,5 </a:t>
            </a:r>
            <a:r>
              <a:rPr lang="it-IT" sz="2100" dirty="0"/>
              <a:t>MJ/kg, </a:t>
            </a:r>
          </a:p>
          <a:p>
            <a:pPr lvl="0"/>
            <a:r>
              <a:rPr lang="en-US" sz="2100" dirty="0" smtClean="0"/>
              <a:t>Water </a:t>
            </a:r>
            <a:r>
              <a:rPr lang="en-US" sz="2100" dirty="0"/>
              <a:t>content </a:t>
            </a:r>
            <a:r>
              <a:rPr lang="en-US" sz="2100" dirty="0" smtClean="0"/>
              <a:t>&lt; 10%</a:t>
            </a:r>
            <a:endParaRPr lang="en-US" sz="2100" dirty="0"/>
          </a:p>
          <a:p>
            <a:pPr lvl="0"/>
            <a:r>
              <a:rPr lang="en-US" sz="2100" dirty="0" smtClean="0"/>
              <a:t>Ash &lt; 0.7</a:t>
            </a:r>
            <a:r>
              <a:rPr lang="en-US" sz="2100" dirty="0"/>
              <a:t>%</a:t>
            </a:r>
          </a:p>
          <a:p>
            <a:pPr lvl="0"/>
            <a:r>
              <a:rPr lang="en-US" sz="2100" dirty="0"/>
              <a:t>D</a:t>
            </a:r>
            <a:r>
              <a:rPr lang="en-US" sz="2100" dirty="0" smtClean="0"/>
              <a:t>iameter </a:t>
            </a:r>
            <a:r>
              <a:rPr lang="en-US" sz="2100" dirty="0"/>
              <a:t>of 5-6 </a:t>
            </a:r>
            <a:r>
              <a:rPr lang="en-US" sz="2100" dirty="0" smtClean="0"/>
              <a:t>mm</a:t>
            </a:r>
            <a:endParaRPr lang="en-US" sz="2100" dirty="0"/>
          </a:p>
        </p:txBody>
      </p:sp>
    </p:spTree>
    <p:extLst>
      <p:ext uri="{BB962C8B-B14F-4D97-AF65-F5344CB8AC3E}">
        <p14:creationId xmlns:p14="http://schemas.microsoft.com/office/powerpoint/2010/main" val="2278293153"/>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60648"/>
            <a:ext cx="8218487"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1907704" y="1772816"/>
            <a:ext cx="6984776" cy="4801314"/>
          </a:xfrm>
          <a:prstGeom prst="rect">
            <a:avLst/>
          </a:prstGeom>
          <a:noFill/>
        </p:spPr>
        <p:txBody>
          <a:bodyPr wrap="square" rtlCol="0">
            <a:spAutoFit/>
          </a:bodyPr>
          <a:lstStyle/>
          <a:p>
            <a:pPr algn="just"/>
            <a:r>
              <a:rPr lang="en-US" sz="2400" dirty="0" smtClean="0"/>
              <a:t>Each supply must </a:t>
            </a:r>
            <a:r>
              <a:rPr lang="en-US" sz="2400" dirty="0"/>
              <a:t>be accompanied by </a:t>
            </a:r>
            <a:r>
              <a:rPr lang="en-US" sz="2400" dirty="0" smtClean="0"/>
              <a:t>ENPLUS-A1 document, which certifies the possession of the necessary requirements.</a:t>
            </a:r>
          </a:p>
          <a:p>
            <a:pPr algn="just"/>
            <a:r>
              <a:rPr lang="en-US" sz="2400" dirty="0" smtClean="0"/>
              <a:t>The supplier has the legal obligation of verifying that the product is in compliance with the technical </a:t>
            </a:r>
            <a:r>
              <a:rPr lang="en-US" sz="2400" dirty="0"/>
              <a:t>specifications recommended by the </a:t>
            </a:r>
            <a:endParaRPr lang="en-US" sz="2400" dirty="0" smtClean="0"/>
          </a:p>
          <a:p>
            <a:pPr algn="just"/>
            <a:r>
              <a:rPr lang="en-US" sz="2400" dirty="0"/>
              <a:t>b</a:t>
            </a:r>
            <a:r>
              <a:rPr lang="en-US" sz="2400" dirty="0" smtClean="0"/>
              <a:t>oiler manufacturer.</a:t>
            </a:r>
          </a:p>
          <a:p>
            <a:pPr algn="just"/>
            <a:r>
              <a:rPr lang="en-US" sz="2400" dirty="0" smtClean="0"/>
              <a:t>Pellets </a:t>
            </a:r>
            <a:r>
              <a:rPr lang="en-US" sz="2400" dirty="0"/>
              <a:t>will be supplied </a:t>
            </a:r>
            <a:r>
              <a:rPr lang="en-US" sz="2400" dirty="0" smtClean="0"/>
              <a:t>with transparent </a:t>
            </a:r>
            <a:r>
              <a:rPr lang="en-US" sz="2400" dirty="0"/>
              <a:t>bags of 15 kg </a:t>
            </a:r>
            <a:r>
              <a:rPr lang="en-US" sz="2400" dirty="0" smtClean="0"/>
              <a:t>each.</a:t>
            </a:r>
          </a:p>
          <a:p>
            <a:pPr algn="just"/>
            <a:r>
              <a:rPr lang="en-US" sz="2400" dirty="0" smtClean="0"/>
              <a:t>On the envelopes, the </a:t>
            </a:r>
            <a:r>
              <a:rPr lang="en-US" sz="2400" dirty="0"/>
              <a:t>characteristics of the </a:t>
            </a:r>
            <a:r>
              <a:rPr lang="en-US" sz="2400" dirty="0" smtClean="0"/>
              <a:t>product, the place of production and the </a:t>
            </a:r>
            <a:r>
              <a:rPr lang="en-US" sz="2400" dirty="0" err="1" smtClean="0"/>
              <a:t>BioEUParks</a:t>
            </a:r>
            <a:r>
              <a:rPr lang="en-US" sz="2400" dirty="0" smtClean="0"/>
              <a:t> logo will be displayed.</a:t>
            </a:r>
          </a:p>
          <a:p>
            <a:endParaRPr lang="it-IT" dirty="0"/>
          </a:p>
        </p:txBody>
      </p:sp>
    </p:spTree>
    <p:extLst>
      <p:ext uri="{BB962C8B-B14F-4D97-AF65-F5344CB8AC3E}">
        <p14:creationId xmlns:p14="http://schemas.microsoft.com/office/powerpoint/2010/main" val="2184035364"/>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49310"/>
            <a:ext cx="8218487"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1907703" y="1628801"/>
            <a:ext cx="6922343" cy="5816977"/>
          </a:xfrm>
          <a:prstGeom prst="rect">
            <a:avLst/>
          </a:prstGeom>
          <a:noFill/>
        </p:spPr>
        <p:txBody>
          <a:bodyPr wrap="square" rtlCol="0">
            <a:spAutoFit/>
          </a:bodyPr>
          <a:lstStyle/>
          <a:p>
            <a:pPr algn="just"/>
            <a:r>
              <a:rPr lang="en-US" sz="2100" dirty="0"/>
              <a:t>The </a:t>
            </a:r>
            <a:r>
              <a:rPr lang="en-US" sz="2100" dirty="0" smtClean="0"/>
              <a:t>commitment will </a:t>
            </a:r>
            <a:r>
              <a:rPr lang="en-US" sz="2100" dirty="0"/>
              <a:t>take place according to the following procedure art. 125, paragraph 11, of the Code of Contracts</a:t>
            </a:r>
            <a:r>
              <a:rPr lang="en-US" sz="2100" dirty="0" smtClean="0"/>
              <a:t>.</a:t>
            </a:r>
          </a:p>
          <a:p>
            <a:pPr algn="just"/>
            <a:r>
              <a:rPr lang="en-US" sz="2100" dirty="0"/>
              <a:t/>
            </a:r>
            <a:br>
              <a:rPr lang="en-US" sz="2100" dirty="0"/>
            </a:br>
            <a:r>
              <a:rPr lang="en-US" sz="2100" dirty="0"/>
              <a:t>11. </a:t>
            </a:r>
            <a:r>
              <a:rPr lang="en-US" sz="2100" i="1" dirty="0"/>
              <a:t>For services or supplies for an amount equal </a:t>
            </a:r>
            <a:r>
              <a:rPr lang="en-US" sz="2100" i="1" dirty="0" smtClean="0"/>
              <a:t>to/or </a:t>
            </a:r>
            <a:r>
              <a:rPr lang="en-US" sz="2100" i="1" dirty="0"/>
              <a:t>greater than forty thousand euro and to the threshold referred to in paragraph 9, the reliance by fiduciary shall respect the principles of transparency, rotation, equal treatment, after consulting at least five operators economic, if there are of sufficient number of suitable, identified on the basis of market surveys or from lists of economic operators provided by the contracting authority. </a:t>
            </a:r>
            <a:endParaRPr lang="en-US" sz="2100" i="1" dirty="0" smtClean="0"/>
          </a:p>
          <a:p>
            <a:pPr algn="just"/>
            <a:r>
              <a:rPr lang="en-US" sz="2100" i="1" dirty="0" smtClean="0"/>
              <a:t>For </a:t>
            </a:r>
            <a:r>
              <a:rPr lang="en-US" sz="2100" i="1" dirty="0"/>
              <a:t>services or supplies less than forty thousand euro, has allowed the direct award by the head of </a:t>
            </a:r>
            <a:r>
              <a:rPr lang="en-US" sz="2100" i="1" dirty="0" smtClean="0"/>
              <a:t>the procedure</a:t>
            </a:r>
          </a:p>
          <a:p>
            <a:endParaRPr lang="en-US" dirty="0"/>
          </a:p>
          <a:p>
            <a:endParaRPr lang="it-IT" dirty="0"/>
          </a:p>
        </p:txBody>
      </p:sp>
    </p:spTree>
    <p:extLst>
      <p:ext uri="{BB962C8B-B14F-4D97-AF65-F5344CB8AC3E}">
        <p14:creationId xmlns:p14="http://schemas.microsoft.com/office/powerpoint/2010/main" val="2465772785"/>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32656"/>
            <a:ext cx="8218487"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clrChange>
              <a:clrFrom>
                <a:srgbClr val="FEF9FF"/>
              </a:clrFrom>
              <a:clrTo>
                <a:srgbClr val="FEF9FF">
                  <a:alpha val="0"/>
                </a:srgbClr>
              </a:clrTo>
            </a:clrChange>
            <a:lum contrast="30000"/>
          </a:blip>
          <a:srcRect l="4326" t="45088" r="8638" b="42479"/>
          <a:stretch>
            <a:fillRect/>
          </a:stretch>
        </p:blipFill>
        <p:spPr bwMode="auto">
          <a:xfrm>
            <a:off x="1267046" y="3212976"/>
            <a:ext cx="7876954" cy="1823205"/>
          </a:xfrm>
          <a:prstGeom prst="rect">
            <a:avLst/>
          </a:prstGeom>
          <a:noFill/>
          <a:ln w="9525">
            <a:noFill/>
            <a:miter lim="800000"/>
            <a:headEnd/>
            <a:tailEnd/>
          </a:ln>
        </p:spPr>
      </p:pic>
      <p:sp>
        <p:nvSpPr>
          <p:cNvPr id="26" name="CasellaDiTesto 25"/>
          <p:cNvSpPr txBox="1"/>
          <p:nvPr/>
        </p:nvSpPr>
        <p:spPr>
          <a:xfrm>
            <a:off x="1758186" y="1673513"/>
            <a:ext cx="6768752" cy="1323439"/>
          </a:xfrm>
          <a:prstGeom prst="rect">
            <a:avLst/>
          </a:prstGeom>
          <a:noFill/>
        </p:spPr>
        <p:txBody>
          <a:bodyPr wrap="square" rtlCol="0">
            <a:spAutoFit/>
          </a:bodyPr>
          <a:lstStyle/>
          <a:p>
            <a:r>
              <a:rPr lang="en-US" sz="2000" dirty="0"/>
              <a:t>T</a:t>
            </a:r>
            <a:r>
              <a:rPr lang="en-US" sz="2000" dirty="0" smtClean="0"/>
              <a:t>otal </a:t>
            </a:r>
            <a:r>
              <a:rPr lang="en-US" sz="2000" dirty="0"/>
              <a:t>supply </a:t>
            </a:r>
            <a:r>
              <a:rPr lang="en-US" sz="2000" dirty="0" smtClean="0"/>
              <a:t>will </a:t>
            </a:r>
            <a:r>
              <a:rPr lang="en-US" sz="2000" dirty="0"/>
              <a:t>amount to </a:t>
            </a:r>
            <a:r>
              <a:rPr lang="en-US" sz="2000" dirty="0" smtClean="0"/>
              <a:t>1974 kilos weight.</a:t>
            </a:r>
          </a:p>
          <a:p>
            <a:r>
              <a:rPr lang="en-US" sz="2000" dirty="0" smtClean="0"/>
              <a:t>First delivery - about 987 </a:t>
            </a:r>
            <a:r>
              <a:rPr lang="en-US" sz="2000" dirty="0"/>
              <a:t>kilos </a:t>
            </a:r>
            <a:r>
              <a:rPr lang="en-US" sz="2000" dirty="0" smtClean="0"/>
              <a:t>weight - will be in </a:t>
            </a:r>
            <a:r>
              <a:rPr lang="en-US" sz="2000" dirty="0" smtClean="0"/>
              <a:t>October</a:t>
            </a:r>
            <a:r>
              <a:rPr lang="en-US" sz="2000" dirty="0"/>
              <a:t>, November and December 2015 </a:t>
            </a:r>
            <a:r>
              <a:rPr lang="en-US" sz="2000" dirty="0" smtClean="0"/>
              <a:t>and will go to the following places:</a:t>
            </a:r>
          </a:p>
        </p:txBody>
      </p:sp>
      <p:sp>
        <p:nvSpPr>
          <p:cNvPr id="27" name="CasellaDiTesto 26"/>
          <p:cNvSpPr txBox="1"/>
          <p:nvPr/>
        </p:nvSpPr>
        <p:spPr>
          <a:xfrm>
            <a:off x="2051720" y="5157192"/>
            <a:ext cx="6696744" cy="707886"/>
          </a:xfrm>
          <a:prstGeom prst="rect">
            <a:avLst/>
          </a:prstGeom>
          <a:noFill/>
        </p:spPr>
        <p:txBody>
          <a:bodyPr wrap="square" rtlCol="0">
            <a:spAutoFit/>
          </a:bodyPr>
          <a:lstStyle/>
          <a:p>
            <a:r>
              <a:rPr lang="en-US" sz="2000" dirty="0"/>
              <a:t>S</a:t>
            </a:r>
            <a:r>
              <a:rPr lang="en-US" sz="2000" dirty="0" smtClean="0"/>
              <a:t>econd delivery will </a:t>
            </a:r>
            <a:r>
              <a:rPr lang="en-US" sz="2000" dirty="0"/>
              <a:t>be made in January, February, </a:t>
            </a:r>
            <a:r>
              <a:rPr lang="en-US" sz="2000" dirty="0" smtClean="0"/>
              <a:t>and March </a:t>
            </a:r>
            <a:r>
              <a:rPr lang="en-US" sz="2000" dirty="0"/>
              <a:t>2016 for the same amount </a:t>
            </a:r>
            <a:r>
              <a:rPr lang="en-US" sz="2000" dirty="0" smtClean="0"/>
              <a:t>showed above</a:t>
            </a:r>
            <a:endParaRPr lang="it-IT" sz="2000" dirty="0"/>
          </a:p>
        </p:txBody>
      </p:sp>
    </p:spTree>
    <p:extLst>
      <p:ext uri="{BB962C8B-B14F-4D97-AF65-F5344CB8AC3E}">
        <p14:creationId xmlns:p14="http://schemas.microsoft.com/office/powerpoint/2010/main" val="6941811"/>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963" y="213488"/>
            <a:ext cx="8218487"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1763688" y="1502688"/>
            <a:ext cx="7200800" cy="4985980"/>
          </a:xfrm>
          <a:prstGeom prst="rect">
            <a:avLst/>
          </a:prstGeom>
          <a:noFill/>
        </p:spPr>
        <p:txBody>
          <a:bodyPr wrap="square" rtlCol="0">
            <a:spAutoFit/>
          </a:bodyPr>
          <a:lstStyle/>
          <a:p>
            <a:pPr algn="just"/>
            <a:r>
              <a:rPr lang="en-US" sz="2000" dirty="0"/>
              <a:t>I</a:t>
            </a:r>
            <a:r>
              <a:rPr lang="en-US" sz="2000" dirty="0" smtClean="0"/>
              <a:t>n </a:t>
            </a:r>
            <a:r>
              <a:rPr lang="en-US" sz="2000" dirty="0"/>
              <a:t>addition to the general requirements of </a:t>
            </a:r>
            <a:r>
              <a:rPr lang="en-US" sz="2000" dirty="0" smtClean="0"/>
              <a:t>Article </a:t>
            </a:r>
            <a:r>
              <a:rPr lang="en-US" sz="2000" dirty="0"/>
              <a:t>38 of the code of contracts, that the </a:t>
            </a:r>
            <a:r>
              <a:rPr lang="en-US" sz="2000" dirty="0" smtClean="0"/>
              <a:t>Contracting </a:t>
            </a:r>
            <a:r>
              <a:rPr lang="en-US" sz="2000" dirty="0"/>
              <a:t>Authority reserves the right to verify </a:t>
            </a:r>
            <a:r>
              <a:rPr lang="en-US" sz="2000" dirty="0" smtClean="0"/>
              <a:t>at </a:t>
            </a:r>
            <a:r>
              <a:rPr lang="en-US" sz="2000" dirty="0"/>
              <a:t>any stage of the procedure, will be </a:t>
            </a:r>
            <a:r>
              <a:rPr lang="en-US" sz="2000" dirty="0"/>
              <a:t>exclusively considered companies </a:t>
            </a:r>
            <a:r>
              <a:rPr lang="en-US" sz="2000" dirty="0"/>
              <a:t>which</a:t>
            </a:r>
            <a:r>
              <a:rPr lang="en-US" sz="2000" dirty="0" smtClean="0"/>
              <a:t>:</a:t>
            </a:r>
          </a:p>
          <a:p>
            <a:pPr algn="just"/>
            <a:endParaRPr lang="en-US" sz="2000" dirty="0" smtClean="0"/>
          </a:p>
          <a:p>
            <a:pPr marL="342900" indent="-342900" algn="just">
              <a:buFont typeface="Arial" panose="020B0604020202020204" pitchFamily="34" charset="0"/>
              <a:buChar char="•"/>
            </a:pPr>
            <a:r>
              <a:rPr lang="en-US" sz="2000" dirty="0" smtClean="0"/>
              <a:t>Will be </a:t>
            </a:r>
            <a:r>
              <a:rPr lang="en-US" sz="2000" dirty="0"/>
              <a:t>able to demonstrate an </a:t>
            </a:r>
            <a:r>
              <a:rPr lang="en-US" sz="2000" dirty="0"/>
              <a:t>extension, stabilization and activation </a:t>
            </a:r>
            <a:r>
              <a:rPr lang="en-US" sz="2000" dirty="0"/>
              <a:t>of </a:t>
            </a:r>
            <a:r>
              <a:rPr lang="en-US" sz="2000" dirty="0" smtClean="0"/>
              <a:t>a short </a:t>
            </a:r>
            <a:r>
              <a:rPr lang="en-US" sz="2000" dirty="0"/>
              <a:t>chain in the </a:t>
            </a:r>
            <a:r>
              <a:rPr lang="en-US" sz="2000" dirty="0" smtClean="0"/>
              <a:t>area of </a:t>
            </a:r>
            <a:r>
              <a:rPr lang="en-US" sz="2000" dirty="0"/>
              <a:t>the </a:t>
            </a:r>
            <a:r>
              <a:rPr lang="en-US" sz="2000" dirty="0" err="1"/>
              <a:t>Sila</a:t>
            </a:r>
            <a:r>
              <a:rPr lang="en-US" sz="2000" dirty="0"/>
              <a:t> National </a:t>
            </a:r>
            <a:r>
              <a:rPr lang="en-US" sz="2000" dirty="0" smtClean="0"/>
              <a:t>Park;</a:t>
            </a:r>
            <a:endParaRPr lang="en-US" sz="2000" dirty="0"/>
          </a:p>
          <a:p>
            <a:pPr marL="342900" indent="-342900" algn="just">
              <a:buFont typeface="Arial" panose="020B0604020202020204" pitchFamily="34" charset="0"/>
              <a:buChar char="•"/>
            </a:pPr>
            <a:r>
              <a:rPr lang="en-US" sz="2000" dirty="0" smtClean="0"/>
              <a:t>Will be able </a:t>
            </a:r>
            <a:r>
              <a:rPr lang="en-US" sz="2000" dirty="0"/>
              <a:t>to effectively fulfill deliveries in a maximum of two </a:t>
            </a:r>
            <a:r>
              <a:rPr lang="en-US" sz="2000" dirty="0"/>
              <a:t>consecutive </a:t>
            </a:r>
            <a:r>
              <a:rPr lang="en-US" sz="2000" dirty="0" smtClean="0"/>
              <a:t>days after the order</a:t>
            </a:r>
            <a:r>
              <a:rPr lang="en-US" sz="2000" dirty="0" smtClean="0"/>
              <a:t>, </a:t>
            </a:r>
            <a:r>
              <a:rPr lang="en-US" sz="2000" dirty="0"/>
              <a:t>unless otherwise agreed with the contracting </a:t>
            </a:r>
            <a:r>
              <a:rPr lang="en-US" sz="2000" dirty="0" smtClean="0"/>
              <a:t>authority;</a:t>
            </a:r>
            <a:endParaRPr lang="en-US" sz="2000" dirty="0"/>
          </a:p>
          <a:p>
            <a:pPr marL="342900" indent="-342900" algn="just">
              <a:buFont typeface="Arial" panose="020B0604020202020204" pitchFamily="34" charset="0"/>
              <a:buChar char="•"/>
            </a:pPr>
            <a:r>
              <a:rPr lang="en-US" sz="2000" dirty="0" smtClean="0"/>
              <a:t>Will provide material that complies with EN </a:t>
            </a:r>
            <a:r>
              <a:rPr lang="en-US" sz="2000" dirty="0"/>
              <a:t>- 14961-2 class A1 or </a:t>
            </a:r>
            <a:r>
              <a:rPr lang="en-US" sz="2000" dirty="0" smtClean="0"/>
              <a:t>equivalent;</a:t>
            </a:r>
          </a:p>
          <a:p>
            <a:pPr marL="342900" indent="-342900" algn="just">
              <a:buFont typeface="Arial" panose="020B0604020202020204" pitchFamily="34" charset="0"/>
              <a:buChar char="•"/>
            </a:pPr>
            <a:r>
              <a:rPr lang="en-US" sz="2000" dirty="0" smtClean="0"/>
              <a:t>Will be </a:t>
            </a:r>
            <a:r>
              <a:rPr lang="en-US" sz="2000" dirty="0"/>
              <a:t>able, in case of request </a:t>
            </a:r>
            <a:r>
              <a:rPr lang="en-US" sz="2000" dirty="0" smtClean="0"/>
              <a:t>by the </a:t>
            </a:r>
            <a:r>
              <a:rPr lang="en-US" sz="2000" dirty="0"/>
              <a:t>Administration</a:t>
            </a:r>
            <a:r>
              <a:rPr lang="en-US" sz="2000" dirty="0" smtClean="0"/>
              <a:t>, to offer a supplying for individual </a:t>
            </a:r>
            <a:r>
              <a:rPr lang="en-US" sz="2000" dirty="0"/>
              <a:t>lots</a:t>
            </a:r>
            <a:r>
              <a:rPr lang="en-US" sz="2000" dirty="0" smtClean="0"/>
              <a:t>.</a:t>
            </a:r>
          </a:p>
          <a:p>
            <a:pPr marL="285750" indent="-285750">
              <a:buFontTx/>
              <a:buChar char="-"/>
            </a:pPr>
            <a:endParaRPr lang="it-IT" dirty="0"/>
          </a:p>
        </p:txBody>
      </p:sp>
    </p:spTree>
    <p:extLst>
      <p:ext uri="{BB962C8B-B14F-4D97-AF65-F5344CB8AC3E}">
        <p14:creationId xmlns:p14="http://schemas.microsoft.com/office/powerpoint/2010/main" val="2598930183"/>
      </p:ext>
    </p:extLst>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ggia">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929</TotalTime>
  <Words>742</Words>
  <Application>Microsoft Office PowerPoint</Application>
  <PresentationFormat>Presentazione su schermo (4:3)</PresentationFormat>
  <Paragraphs>42</Paragraphs>
  <Slides>10</Slides>
  <Notes>0</Notes>
  <HiddenSlides>0</HiddenSlides>
  <MMClips>0</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Loggia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Stefano</dc:creator>
  <cp:lastModifiedBy>Federica Barbera</cp:lastModifiedBy>
  <cp:revision>142</cp:revision>
  <cp:lastPrinted>2013-09-09T08:04:10Z</cp:lastPrinted>
  <dcterms:created xsi:type="dcterms:W3CDTF">2013-09-08T09:18:52Z</dcterms:created>
  <dcterms:modified xsi:type="dcterms:W3CDTF">2015-03-27T13:15:19Z</dcterms:modified>
</cp:coreProperties>
</file>